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2"/>
  </p:notesMasterIdLst>
  <p:sldIdLst>
    <p:sldId id="256" r:id="rId2"/>
    <p:sldId id="258" r:id="rId3"/>
    <p:sldId id="257" r:id="rId4"/>
    <p:sldId id="321" r:id="rId5"/>
    <p:sldId id="322" r:id="rId6"/>
    <p:sldId id="288" r:id="rId7"/>
    <p:sldId id="289" r:id="rId8"/>
    <p:sldId id="297" r:id="rId9"/>
    <p:sldId id="298" r:id="rId10"/>
    <p:sldId id="323" r:id="rId11"/>
    <p:sldId id="290" r:id="rId12"/>
    <p:sldId id="299" r:id="rId13"/>
    <p:sldId id="300" r:id="rId14"/>
    <p:sldId id="291" r:id="rId15"/>
    <p:sldId id="324" r:id="rId16"/>
    <p:sldId id="326" r:id="rId17"/>
    <p:sldId id="292" r:id="rId18"/>
    <p:sldId id="293" r:id="rId19"/>
    <p:sldId id="294" r:id="rId20"/>
    <p:sldId id="295" r:id="rId21"/>
    <p:sldId id="320" r:id="rId22"/>
    <p:sldId id="327" r:id="rId23"/>
    <p:sldId id="275" r:id="rId24"/>
    <p:sldId id="276" r:id="rId25"/>
    <p:sldId id="277" r:id="rId26"/>
    <p:sldId id="267" r:id="rId27"/>
    <p:sldId id="296" r:id="rId28"/>
    <p:sldId id="272" r:id="rId29"/>
    <p:sldId id="269" r:id="rId30"/>
    <p:sldId id="264" r:id="rId31"/>
    <p:sldId id="265" r:id="rId32"/>
    <p:sldId id="328" r:id="rId33"/>
    <p:sldId id="279" r:id="rId34"/>
    <p:sldId id="280" r:id="rId35"/>
    <p:sldId id="281" r:id="rId36"/>
    <p:sldId id="282" r:id="rId37"/>
    <p:sldId id="283" r:id="rId38"/>
    <p:sldId id="259" r:id="rId39"/>
    <p:sldId id="260" r:id="rId40"/>
    <p:sldId id="261" r:id="rId41"/>
    <p:sldId id="262" r:id="rId42"/>
    <p:sldId id="270" r:id="rId43"/>
    <p:sldId id="271" r:id="rId44"/>
    <p:sldId id="263" r:id="rId45"/>
    <p:sldId id="268" r:id="rId46"/>
    <p:sldId id="329" r:id="rId47"/>
    <p:sldId id="330" r:id="rId48"/>
    <p:sldId id="266" r:id="rId49"/>
    <p:sldId id="273" r:id="rId50"/>
    <p:sldId id="274" r:id="rId51"/>
    <p:sldId id="284" r:id="rId52"/>
    <p:sldId id="285" r:id="rId53"/>
    <p:sldId id="332" r:id="rId54"/>
    <p:sldId id="286" r:id="rId55"/>
    <p:sldId id="287" r:id="rId56"/>
    <p:sldId id="319" r:id="rId57"/>
    <p:sldId id="307" r:id="rId58"/>
    <p:sldId id="308" r:id="rId59"/>
    <p:sldId id="309" r:id="rId60"/>
    <p:sldId id="311" r:id="rId61"/>
    <p:sldId id="312" r:id="rId62"/>
    <p:sldId id="334" r:id="rId63"/>
    <p:sldId id="335" r:id="rId64"/>
    <p:sldId id="336" r:id="rId65"/>
    <p:sldId id="301" r:id="rId66"/>
    <p:sldId id="302" r:id="rId67"/>
    <p:sldId id="303" r:id="rId68"/>
    <p:sldId id="304" r:id="rId69"/>
    <p:sldId id="317" r:id="rId70"/>
    <p:sldId id="305"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18" autoAdjust="0"/>
    <p:restoredTop sz="93911" autoAdjust="0"/>
  </p:normalViewPr>
  <p:slideViewPr>
    <p:cSldViewPr snapToGrid="0">
      <p:cViewPr varScale="1">
        <p:scale>
          <a:sx n="64" d="100"/>
          <a:sy n="64" d="100"/>
        </p:scale>
        <p:origin x="93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0CAEF-22DB-44A2-8EDC-C117B0FECBA5}" type="datetimeFigureOut">
              <a:rPr lang="fr-FR" smtClean="0"/>
              <a:t>01/10/2019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AEE93-A0CE-4301-B0BB-C6373EB78808}" type="slidenum">
              <a:rPr lang="fr-FR" smtClean="0"/>
              <a:t>‹N°›</a:t>
            </a:fld>
            <a:endParaRPr lang="fr-FR"/>
          </a:p>
        </p:txBody>
      </p:sp>
    </p:spTree>
    <p:extLst>
      <p:ext uri="{BB962C8B-B14F-4D97-AF65-F5344CB8AC3E}">
        <p14:creationId xmlns:p14="http://schemas.microsoft.com/office/powerpoint/2010/main" val="2131408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 compressibilité – conso – </a:t>
            </a:r>
            <a:r>
              <a:rPr lang="fr-FR" dirty="0" err="1"/>
              <a:t>litrage</a:t>
            </a:r>
            <a:r>
              <a:rPr lang="fr-FR" dirty="0"/>
              <a:t> </a:t>
            </a:r>
            <a:r>
              <a:rPr lang="fr-FR"/>
              <a:t>-         II </a:t>
            </a:r>
            <a:endParaRPr lang="fr-FR" dirty="0"/>
          </a:p>
        </p:txBody>
      </p:sp>
      <p:sp>
        <p:nvSpPr>
          <p:cNvPr id="4" name="Espace réservé du numéro de diapositive 3"/>
          <p:cNvSpPr>
            <a:spLocks noGrp="1"/>
          </p:cNvSpPr>
          <p:nvPr>
            <p:ph type="sldNum" sz="quarter" idx="10"/>
          </p:nvPr>
        </p:nvSpPr>
        <p:spPr/>
        <p:txBody>
          <a:bodyPr/>
          <a:lstStyle/>
          <a:p>
            <a:fld id="{D8CAEE93-A0CE-4301-B0BB-C6373EB78808}" type="slidenum">
              <a:rPr lang="fr-FR" smtClean="0"/>
              <a:t>6</a:t>
            </a:fld>
            <a:endParaRPr lang="fr-FR"/>
          </a:p>
        </p:txBody>
      </p:sp>
    </p:spTree>
    <p:extLst>
      <p:ext uri="{BB962C8B-B14F-4D97-AF65-F5344CB8AC3E}">
        <p14:creationId xmlns:p14="http://schemas.microsoft.com/office/powerpoint/2010/main" val="3708453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ORL Oreille sinus gorge cou</a:t>
            </a:r>
          </a:p>
        </p:txBody>
      </p:sp>
      <p:sp>
        <p:nvSpPr>
          <p:cNvPr id="4" name="Espace réservé du numéro de diapositive 3"/>
          <p:cNvSpPr>
            <a:spLocks noGrp="1"/>
          </p:cNvSpPr>
          <p:nvPr>
            <p:ph type="sldNum" sz="quarter" idx="10"/>
          </p:nvPr>
        </p:nvSpPr>
        <p:spPr/>
        <p:txBody>
          <a:bodyPr/>
          <a:lstStyle/>
          <a:p>
            <a:fld id="{D8CAEE93-A0CE-4301-B0BB-C6373EB78808}" type="slidenum">
              <a:rPr lang="fr-FR" smtClean="0"/>
              <a:t>23</a:t>
            </a:fld>
            <a:endParaRPr lang="fr-FR"/>
          </a:p>
        </p:txBody>
      </p:sp>
    </p:spTree>
    <p:extLst>
      <p:ext uri="{BB962C8B-B14F-4D97-AF65-F5344CB8AC3E}">
        <p14:creationId xmlns:p14="http://schemas.microsoft.com/office/powerpoint/2010/main" val="2508430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Mécanisme audition et équilibre           trompes d’eustaches ≠</a:t>
            </a:r>
          </a:p>
        </p:txBody>
      </p:sp>
      <p:sp>
        <p:nvSpPr>
          <p:cNvPr id="4" name="Espace réservé du numéro de diapositive 3"/>
          <p:cNvSpPr>
            <a:spLocks noGrp="1"/>
          </p:cNvSpPr>
          <p:nvPr>
            <p:ph type="sldNum" sz="quarter" idx="10"/>
          </p:nvPr>
        </p:nvSpPr>
        <p:spPr/>
        <p:txBody>
          <a:bodyPr/>
          <a:lstStyle/>
          <a:p>
            <a:fld id="{D8CAEE93-A0CE-4301-B0BB-C6373EB78808}" type="slidenum">
              <a:rPr lang="fr-FR" smtClean="0"/>
              <a:t>24</a:t>
            </a:fld>
            <a:endParaRPr lang="fr-FR"/>
          </a:p>
        </p:txBody>
      </p:sp>
    </p:spTree>
    <p:extLst>
      <p:ext uri="{BB962C8B-B14F-4D97-AF65-F5344CB8AC3E}">
        <p14:creationId xmlns:p14="http://schemas.microsoft.com/office/powerpoint/2010/main" val="1791419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Manœuvre d’équilibre</a:t>
            </a:r>
          </a:p>
        </p:txBody>
      </p:sp>
      <p:sp>
        <p:nvSpPr>
          <p:cNvPr id="4" name="Espace réservé du numéro de diapositive 3"/>
          <p:cNvSpPr>
            <a:spLocks noGrp="1"/>
          </p:cNvSpPr>
          <p:nvPr>
            <p:ph type="sldNum" sz="quarter" idx="10"/>
          </p:nvPr>
        </p:nvSpPr>
        <p:spPr/>
        <p:txBody>
          <a:bodyPr/>
          <a:lstStyle/>
          <a:p>
            <a:fld id="{D8CAEE93-A0CE-4301-B0BB-C6373EB78808}" type="slidenum">
              <a:rPr lang="fr-FR" smtClean="0"/>
              <a:t>25</a:t>
            </a:fld>
            <a:endParaRPr lang="fr-FR"/>
          </a:p>
        </p:txBody>
      </p:sp>
    </p:spTree>
    <p:extLst>
      <p:ext uri="{BB962C8B-B14F-4D97-AF65-F5344CB8AC3E}">
        <p14:creationId xmlns:p14="http://schemas.microsoft.com/office/powerpoint/2010/main" val="4184796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 Equilibre se fait naturellement, aidé par VALSALVA</a:t>
            </a:r>
          </a:p>
        </p:txBody>
      </p:sp>
      <p:sp>
        <p:nvSpPr>
          <p:cNvPr id="4" name="Espace réservé du numéro de diapositive 3"/>
          <p:cNvSpPr>
            <a:spLocks noGrp="1"/>
          </p:cNvSpPr>
          <p:nvPr>
            <p:ph type="sldNum" sz="quarter" idx="10"/>
          </p:nvPr>
        </p:nvSpPr>
        <p:spPr/>
        <p:txBody>
          <a:bodyPr/>
          <a:lstStyle/>
          <a:p>
            <a:fld id="{D8CAEE93-A0CE-4301-B0BB-C6373EB78808}" type="slidenum">
              <a:rPr lang="fr-FR" smtClean="0"/>
              <a:t>27</a:t>
            </a:fld>
            <a:endParaRPr lang="fr-FR"/>
          </a:p>
        </p:txBody>
      </p:sp>
    </p:spTree>
    <p:extLst>
      <p:ext uri="{BB962C8B-B14F-4D97-AF65-F5344CB8AC3E}">
        <p14:creationId xmlns:p14="http://schemas.microsoft.com/office/powerpoint/2010/main" val="2694981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 effort expiratoire est responsable de l’insuffisance expiratoire</a:t>
            </a:r>
          </a:p>
        </p:txBody>
      </p:sp>
      <p:sp>
        <p:nvSpPr>
          <p:cNvPr id="4" name="Espace réservé du numéro de diapositive 3"/>
          <p:cNvSpPr>
            <a:spLocks noGrp="1"/>
          </p:cNvSpPr>
          <p:nvPr>
            <p:ph type="sldNum" sz="quarter" idx="10"/>
          </p:nvPr>
        </p:nvSpPr>
        <p:spPr/>
        <p:txBody>
          <a:bodyPr/>
          <a:lstStyle/>
          <a:p>
            <a:fld id="{D8CAEE93-A0CE-4301-B0BB-C6373EB78808}" type="slidenum">
              <a:rPr lang="fr-FR" smtClean="0"/>
              <a:t>29</a:t>
            </a:fld>
            <a:endParaRPr lang="fr-FR"/>
          </a:p>
        </p:txBody>
      </p:sp>
    </p:spTree>
    <p:extLst>
      <p:ext uri="{BB962C8B-B14F-4D97-AF65-F5344CB8AC3E}">
        <p14:creationId xmlns:p14="http://schemas.microsoft.com/office/powerpoint/2010/main" val="318716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Cause physiologique   Emphysème du </a:t>
            </a:r>
            <a:r>
              <a:rPr lang="fr-FR" dirty="0" err="1"/>
              <a:t>mediastin</a:t>
            </a:r>
            <a:r>
              <a:rPr lang="fr-FR" dirty="0"/>
              <a:t>, sous cutanée</a:t>
            </a:r>
          </a:p>
        </p:txBody>
      </p:sp>
      <p:sp>
        <p:nvSpPr>
          <p:cNvPr id="4" name="Espace réservé du numéro de diapositive 3"/>
          <p:cNvSpPr>
            <a:spLocks noGrp="1"/>
          </p:cNvSpPr>
          <p:nvPr>
            <p:ph type="sldNum" sz="quarter" idx="10"/>
          </p:nvPr>
        </p:nvSpPr>
        <p:spPr/>
        <p:txBody>
          <a:bodyPr/>
          <a:lstStyle/>
          <a:p>
            <a:fld id="{D8CAEE93-A0CE-4301-B0BB-C6373EB78808}" type="slidenum">
              <a:rPr lang="fr-FR" smtClean="0"/>
              <a:t>30</a:t>
            </a:fld>
            <a:endParaRPr lang="fr-FR"/>
          </a:p>
        </p:txBody>
      </p:sp>
    </p:spTree>
    <p:extLst>
      <p:ext uri="{BB962C8B-B14F-4D97-AF65-F5344CB8AC3E}">
        <p14:creationId xmlns:p14="http://schemas.microsoft.com/office/powerpoint/2010/main" val="1045536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Compressibilité = Pp</a:t>
            </a:r>
          </a:p>
        </p:txBody>
      </p:sp>
      <p:sp>
        <p:nvSpPr>
          <p:cNvPr id="4" name="Espace réservé du numéro de diapositive 3"/>
          <p:cNvSpPr>
            <a:spLocks noGrp="1"/>
          </p:cNvSpPr>
          <p:nvPr>
            <p:ph type="sldNum" sz="quarter" idx="10"/>
          </p:nvPr>
        </p:nvSpPr>
        <p:spPr/>
        <p:txBody>
          <a:bodyPr/>
          <a:lstStyle/>
          <a:p>
            <a:fld id="{D8CAEE93-A0CE-4301-B0BB-C6373EB78808}" type="slidenum">
              <a:rPr lang="fr-FR" smtClean="0"/>
              <a:t>33</a:t>
            </a:fld>
            <a:endParaRPr lang="fr-FR"/>
          </a:p>
        </p:txBody>
      </p:sp>
    </p:spTree>
    <p:extLst>
      <p:ext uri="{BB962C8B-B14F-4D97-AF65-F5344CB8AC3E}">
        <p14:creationId xmlns:p14="http://schemas.microsoft.com/office/powerpoint/2010/main" val="592164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Progressivité de la profondeur mais aussi des conditions de plongée</a:t>
            </a:r>
          </a:p>
        </p:txBody>
      </p:sp>
      <p:sp>
        <p:nvSpPr>
          <p:cNvPr id="4" name="Espace réservé du numéro de diapositive 3"/>
          <p:cNvSpPr>
            <a:spLocks noGrp="1"/>
          </p:cNvSpPr>
          <p:nvPr>
            <p:ph type="sldNum" sz="quarter" idx="10"/>
          </p:nvPr>
        </p:nvSpPr>
        <p:spPr/>
        <p:txBody>
          <a:bodyPr/>
          <a:lstStyle/>
          <a:p>
            <a:fld id="{D8CAEE93-A0CE-4301-B0BB-C6373EB78808}" type="slidenum">
              <a:rPr lang="fr-FR" smtClean="0"/>
              <a:t>37</a:t>
            </a:fld>
            <a:endParaRPr lang="fr-FR"/>
          </a:p>
        </p:txBody>
      </p:sp>
    </p:spTree>
    <p:extLst>
      <p:ext uri="{BB962C8B-B14F-4D97-AF65-F5344CB8AC3E}">
        <p14:creationId xmlns:p14="http://schemas.microsoft.com/office/powerpoint/2010/main" val="870582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SS</a:t>
            </a:r>
          </a:p>
        </p:txBody>
      </p:sp>
      <p:sp>
        <p:nvSpPr>
          <p:cNvPr id="4" name="Espace réservé du numéro de diapositive 3"/>
          <p:cNvSpPr>
            <a:spLocks noGrp="1"/>
          </p:cNvSpPr>
          <p:nvPr>
            <p:ph type="sldNum" sz="quarter" idx="10"/>
          </p:nvPr>
        </p:nvSpPr>
        <p:spPr/>
        <p:txBody>
          <a:bodyPr/>
          <a:lstStyle/>
          <a:p>
            <a:fld id="{D8CAEE93-A0CE-4301-B0BB-C6373EB78808}" type="slidenum">
              <a:rPr lang="fr-FR" smtClean="0"/>
              <a:t>42</a:t>
            </a:fld>
            <a:endParaRPr lang="fr-FR"/>
          </a:p>
        </p:txBody>
      </p:sp>
    </p:spTree>
    <p:extLst>
      <p:ext uri="{BB962C8B-B14F-4D97-AF65-F5344CB8AC3E}">
        <p14:creationId xmlns:p14="http://schemas.microsoft.com/office/powerpoint/2010/main" val="4200127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Intégrer les FF </a:t>
            </a:r>
          </a:p>
        </p:txBody>
      </p:sp>
      <p:sp>
        <p:nvSpPr>
          <p:cNvPr id="4" name="Espace réservé du numéro de diapositive 3"/>
          <p:cNvSpPr>
            <a:spLocks noGrp="1"/>
          </p:cNvSpPr>
          <p:nvPr>
            <p:ph type="sldNum" sz="quarter" idx="10"/>
          </p:nvPr>
        </p:nvSpPr>
        <p:spPr/>
        <p:txBody>
          <a:bodyPr/>
          <a:lstStyle/>
          <a:p>
            <a:fld id="{D8CAEE93-A0CE-4301-B0BB-C6373EB78808}" type="slidenum">
              <a:rPr lang="fr-FR" smtClean="0"/>
              <a:t>44</a:t>
            </a:fld>
            <a:endParaRPr lang="fr-FR"/>
          </a:p>
        </p:txBody>
      </p:sp>
    </p:spTree>
    <p:extLst>
      <p:ext uri="{BB962C8B-B14F-4D97-AF65-F5344CB8AC3E}">
        <p14:creationId xmlns:p14="http://schemas.microsoft.com/office/powerpoint/2010/main" val="2604469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Meme</a:t>
            </a:r>
            <a:r>
              <a:rPr lang="fr-FR" dirty="0"/>
              <a:t> </a:t>
            </a:r>
            <a:r>
              <a:rPr lang="fr-FR" dirty="0" err="1"/>
              <a:t>qt</a:t>
            </a:r>
            <a:r>
              <a:rPr lang="fr-FR" dirty="0"/>
              <a:t> dans plus petit volume ou plus grande </a:t>
            </a:r>
            <a:r>
              <a:rPr lang="fr-FR" dirty="0" err="1"/>
              <a:t>qt</a:t>
            </a:r>
            <a:r>
              <a:rPr lang="fr-FR" dirty="0"/>
              <a:t> dans </a:t>
            </a:r>
            <a:r>
              <a:rPr lang="fr-FR" dirty="0" err="1"/>
              <a:t>meme</a:t>
            </a:r>
            <a:r>
              <a:rPr lang="fr-FR" dirty="0"/>
              <a:t> volume</a:t>
            </a:r>
          </a:p>
        </p:txBody>
      </p:sp>
      <p:sp>
        <p:nvSpPr>
          <p:cNvPr id="4" name="Espace réservé du numéro de diapositive 3"/>
          <p:cNvSpPr>
            <a:spLocks noGrp="1"/>
          </p:cNvSpPr>
          <p:nvPr>
            <p:ph type="sldNum" sz="quarter" idx="10"/>
          </p:nvPr>
        </p:nvSpPr>
        <p:spPr/>
        <p:txBody>
          <a:bodyPr/>
          <a:lstStyle/>
          <a:p>
            <a:fld id="{D8CAEE93-A0CE-4301-B0BB-C6373EB78808}" type="slidenum">
              <a:rPr lang="fr-FR" smtClean="0"/>
              <a:t>8</a:t>
            </a:fld>
            <a:endParaRPr lang="fr-FR"/>
          </a:p>
        </p:txBody>
      </p:sp>
    </p:spTree>
    <p:extLst>
      <p:ext uri="{BB962C8B-B14F-4D97-AF65-F5344CB8AC3E}">
        <p14:creationId xmlns:p14="http://schemas.microsoft.com/office/powerpoint/2010/main" val="444205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SS ? Comment le voir sur soi et sur son </a:t>
            </a:r>
            <a:r>
              <a:rPr lang="fr-FR" dirty="0" err="1"/>
              <a:t>binome</a:t>
            </a:r>
            <a:endParaRPr lang="fr-FR" dirty="0"/>
          </a:p>
        </p:txBody>
      </p:sp>
      <p:sp>
        <p:nvSpPr>
          <p:cNvPr id="4" name="Espace réservé du numéro de diapositive 3"/>
          <p:cNvSpPr>
            <a:spLocks noGrp="1"/>
          </p:cNvSpPr>
          <p:nvPr>
            <p:ph type="sldNum" sz="quarter" idx="10"/>
          </p:nvPr>
        </p:nvSpPr>
        <p:spPr/>
        <p:txBody>
          <a:bodyPr/>
          <a:lstStyle/>
          <a:p>
            <a:fld id="{D8CAEE93-A0CE-4301-B0BB-C6373EB78808}" type="slidenum">
              <a:rPr lang="fr-FR" smtClean="0"/>
              <a:t>45</a:t>
            </a:fld>
            <a:endParaRPr lang="fr-FR"/>
          </a:p>
        </p:txBody>
      </p:sp>
    </p:spTree>
    <p:extLst>
      <p:ext uri="{BB962C8B-B14F-4D97-AF65-F5344CB8AC3E}">
        <p14:creationId xmlns:p14="http://schemas.microsoft.com/office/powerpoint/2010/main" val="708727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Neutralité thermique 33 </a:t>
            </a:r>
            <a:r>
              <a:rPr lang="fr-FR" dirty="0" err="1"/>
              <a:t>deg</a:t>
            </a:r>
            <a:r>
              <a:rPr lang="fr-FR" dirty="0"/>
              <a:t>                     Refroidissement 25X plus vite</a:t>
            </a:r>
          </a:p>
        </p:txBody>
      </p:sp>
      <p:sp>
        <p:nvSpPr>
          <p:cNvPr id="4" name="Espace réservé du numéro de diapositive 3"/>
          <p:cNvSpPr>
            <a:spLocks noGrp="1"/>
          </p:cNvSpPr>
          <p:nvPr>
            <p:ph type="sldNum" sz="quarter" idx="10"/>
          </p:nvPr>
        </p:nvSpPr>
        <p:spPr/>
        <p:txBody>
          <a:bodyPr/>
          <a:lstStyle/>
          <a:p>
            <a:fld id="{D8CAEE93-A0CE-4301-B0BB-C6373EB78808}" type="slidenum">
              <a:rPr lang="fr-FR" smtClean="0"/>
              <a:t>49</a:t>
            </a:fld>
            <a:endParaRPr lang="fr-FR"/>
          </a:p>
        </p:txBody>
      </p:sp>
    </p:spTree>
    <p:extLst>
      <p:ext uri="{BB962C8B-B14F-4D97-AF65-F5344CB8AC3E}">
        <p14:creationId xmlns:p14="http://schemas.microsoft.com/office/powerpoint/2010/main" val="1514850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Symptome</a:t>
            </a:r>
            <a:r>
              <a:rPr lang="fr-FR" dirty="0"/>
              <a:t> – CAT </a:t>
            </a:r>
          </a:p>
        </p:txBody>
      </p:sp>
      <p:sp>
        <p:nvSpPr>
          <p:cNvPr id="4" name="Espace réservé du numéro de diapositive 3"/>
          <p:cNvSpPr>
            <a:spLocks noGrp="1"/>
          </p:cNvSpPr>
          <p:nvPr>
            <p:ph type="sldNum" sz="quarter" idx="5"/>
          </p:nvPr>
        </p:nvSpPr>
        <p:spPr/>
        <p:txBody>
          <a:bodyPr/>
          <a:lstStyle/>
          <a:p>
            <a:fld id="{D8CAEE93-A0CE-4301-B0BB-C6373EB78808}" type="slidenum">
              <a:rPr lang="fr-FR" smtClean="0"/>
              <a:t>53</a:t>
            </a:fld>
            <a:endParaRPr lang="fr-FR"/>
          </a:p>
        </p:txBody>
      </p:sp>
    </p:spTree>
    <p:extLst>
      <p:ext uri="{BB962C8B-B14F-4D97-AF65-F5344CB8AC3E}">
        <p14:creationId xmlns:p14="http://schemas.microsoft.com/office/powerpoint/2010/main" val="1114142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FF : plonger au </a:t>
            </a:r>
            <a:r>
              <a:rPr lang="fr-FR" dirty="0" err="1"/>
              <a:t>Nx</a:t>
            </a:r>
            <a:r>
              <a:rPr lang="fr-FR" dirty="0"/>
              <a:t>, limiter la profondeur, le nombre de plongées/jour, l’engagement, s’hydrater, le froid</a:t>
            </a:r>
          </a:p>
        </p:txBody>
      </p:sp>
      <p:sp>
        <p:nvSpPr>
          <p:cNvPr id="4" name="Espace réservé du numéro de diapositive 3"/>
          <p:cNvSpPr>
            <a:spLocks noGrp="1"/>
          </p:cNvSpPr>
          <p:nvPr>
            <p:ph type="sldNum" sz="quarter" idx="10"/>
          </p:nvPr>
        </p:nvSpPr>
        <p:spPr/>
        <p:txBody>
          <a:bodyPr/>
          <a:lstStyle/>
          <a:p>
            <a:fld id="{D8CAEE93-A0CE-4301-B0BB-C6373EB78808}" type="slidenum">
              <a:rPr lang="fr-FR" smtClean="0"/>
              <a:t>54</a:t>
            </a:fld>
            <a:endParaRPr lang="fr-FR"/>
          </a:p>
        </p:txBody>
      </p:sp>
    </p:spTree>
    <p:extLst>
      <p:ext uri="{BB962C8B-B14F-4D97-AF65-F5344CB8AC3E}">
        <p14:creationId xmlns:p14="http://schemas.microsoft.com/office/powerpoint/2010/main" val="1149813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Ordi pour 2 plongées/jour</a:t>
            </a:r>
          </a:p>
        </p:txBody>
      </p:sp>
      <p:sp>
        <p:nvSpPr>
          <p:cNvPr id="4" name="Espace réservé du numéro de diapositive 3"/>
          <p:cNvSpPr>
            <a:spLocks noGrp="1"/>
          </p:cNvSpPr>
          <p:nvPr>
            <p:ph type="sldNum" sz="quarter" idx="10"/>
          </p:nvPr>
        </p:nvSpPr>
        <p:spPr/>
        <p:txBody>
          <a:bodyPr/>
          <a:lstStyle/>
          <a:p>
            <a:fld id="{D8CAEE93-A0CE-4301-B0BB-C6373EB78808}" type="slidenum">
              <a:rPr lang="fr-FR" smtClean="0"/>
              <a:t>55</a:t>
            </a:fld>
            <a:endParaRPr lang="fr-FR"/>
          </a:p>
        </p:txBody>
      </p:sp>
    </p:spTree>
    <p:extLst>
      <p:ext uri="{BB962C8B-B14F-4D97-AF65-F5344CB8AC3E}">
        <p14:creationId xmlns:p14="http://schemas.microsoft.com/office/powerpoint/2010/main" val="3032325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Calcul la quantité d’azote </a:t>
            </a:r>
          </a:p>
        </p:txBody>
      </p:sp>
      <p:sp>
        <p:nvSpPr>
          <p:cNvPr id="4" name="Espace réservé du numéro de diapositive 3"/>
          <p:cNvSpPr>
            <a:spLocks noGrp="1"/>
          </p:cNvSpPr>
          <p:nvPr>
            <p:ph type="sldNum" sz="quarter" idx="10"/>
          </p:nvPr>
        </p:nvSpPr>
        <p:spPr/>
        <p:txBody>
          <a:bodyPr/>
          <a:lstStyle/>
          <a:p>
            <a:fld id="{D8CAEE93-A0CE-4301-B0BB-C6373EB78808}" type="slidenum">
              <a:rPr lang="fr-FR" smtClean="0"/>
              <a:t>58</a:t>
            </a:fld>
            <a:endParaRPr lang="fr-FR"/>
          </a:p>
        </p:txBody>
      </p:sp>
    </p:spTree>
    <p:extLst>
      <p:ext uri="{BB962C8B-B14F-4D97-AF65-F5344CB8AC3E}">
        <p14:creationId xmlns:p14="http://schemas.microsoft.com/office/powerpoint/2010/main" val="4248392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ASC Time  piloter sa </a:t>
            </a:r>
            <a:r>
              <a:rPr lang="fr-FR" dirty="0" err="1"/>
              <a:t>plngée</a:t>
            </a:r>
            <a:r>
              <a:rPr lang="fr-FR" dirty="0"/>
              <a:t> = courbe de </a:t>
            </a:r>
            <a:r>
              <a:rPr lang="fr-FR" dirty="0" err="1"/>
              <a:t>secu</a:t>
            </a:r>
            <a:r>
              <a:rPr lang="fr-FR" dirty="0"/>
              <a:t> NDC</a:t>
            </a:r>
          </a:p>
        </p:txBody>
      </p:sp>
      <p:sp>
        <p:nvSpPr>
          <p:cNvPr id="4" name="Espace réservé du numéro de diapositive 3"/>
          <p:cNvSpPr>
            <a:spLocks noGrp="1"/>
          </p:cNvSpPr>
          <p:nvPr>
            <p:ph type="sldNum" sz="quarter" idx="10"/>
          </p:nvPr>
        </p:nvSpPr>
        <p:spPr/>
        <p:txBody>
          <a:bodyPr/>
          <a:lstStyle/>
          <a:p>
            <a:fld id="{D8CAEE93-A0CE-4301-B0BB-C6373EB78808}" type="slidenum">
              <a:rPr lang="fr-FR" smtClean="0"/>
              <a:t>59</a:t>
            </a:fld>
            <a:endParaRPr lang="fr-FR"/>
          </a:p>
        </p:txBody>
      </p:sp>
    </p:spTree>
    <p:extLst>
      <p:ext uri="{BB962C8B-B14F-4D97-AF65-F5344CB8AC3E}">
        <p14:creationId xmlns:p14="http://schemas.microsoft.com/office/powerpoint/2010/main" val="1934962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Prix achat et entretien        </a:t>
            </a:r>
          </a:p>
        </p:txBody>
      </p:sp>
      <p:sp>
        <p:nvSpPr>
          <p:cNvPr id="4" name="Espace réservé du numéro de diapositive 3"/>
          <p:cNvSpPr>
            <a:spLocks noGrp="1"/>
          </p:cNvSpPr>
          <p:nvPr>
            <p:ph type="sldNum" sz="quarter" idx="10"/>
          </p:nvPr>
        </p:nvSpPr>
        <p:spPr/>
        <p:txBody>
          <a:bodyPr/>
          <a:lstStyle/>
          <a:p>
            <a:fld id="{D8CAEE93-A0CE-4301-B0BB-C6373EB78808}" type="slidenum">
              <a:rPr lang="fr-FR" smtClean="0"/>
              <a:t>67</a:t>
            </a:fld>
            <a:endParaRPr lang="fr-FR"/>
          </a:p>
        </p:txBody>
      </p:sp>
    </p:spTree>
    <p:extLst>
      <p:ext uri="{BB962C8B-B14F-4D97-AF65-F5344CB8AC3E}">
        <p14:creationId xmlns:p14="http://schemas.microsoft.com/office/powerpoint/2010/main" val="2040885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Prix a </a:t>
            </a:r>
            <a:r>
              <a:rPr lang="fr-FR" dirty="0" err="1"/>
              <a:t>lachat</a:t>
            </a:r>
            <a:r>
              <a:rPr lang="fr-FR" dirty="0"/>
              <a:t> entretient </a:t>
            </a:r>
            <a:r>
              <a:rPr lang="fr-FR" dirty="0" err="1"/>
              <a:t>piece</a:t>
            </a:r>
            <a:r>
              <a:rPr lang="fr-FR" dirty="0"/>
              <a:t> …</a:t>
            </a:r>
          </a:p>
        </p:txBody>
      </p:sp>
      <p:sp>
        <p:nvSpPr>
          <p:cNvPr id="4" name="Espace réservé du numéro de diapositive 3"/>
          <p:cNvSpPr>
            <a:spLocks noGrp="1"/>
          </p:cNvSpPr>
          <p:nvPr>
            <p:ph type="sldNum" sz="quarter" idx="10"/>
          </p:nvPr>
        </p:nvSpPr>
        <p:spPr/>
        <p:txBody>
          <a:bodyPr/>
          <a:lstStyle/>
          <a:p>
            <a:fld id="{D8CAEE93-A0CE-4301-B0BB-C6373EB78808}" type="slidenum">
              <a:rPr lang="fr-FR" smtClean="0"/>
              <a:t>68</a:t>
            </a:fld>
            <a:endParaRPr lang="fr-FR"/>
          </a:p>
        </p:txBody>
      </p:sp>
    </p:spTree>
    <p:extLst>
      <p:ext uri="{BB962C8B-B14F-4D97-AF65-F5344CB8AC3E}">
        <p14:creationId xmlns:p14="http://schemas.microsoft.com/office/powerpoint/2010/main" val="37631855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300 bar – encombrements – propre joint </a:t>
            </a:r>
            <a:r>
              <a:rPr lang="fr-FR" dirty="0" err="1"/>
              <a:t>thorique</a:t>
            </a:r>
            <a:r>
              <a:rPr lang="fr-FR" dirty="0"/>
              <a:t>- </a:t>
            </a:r>
          </a:p>
        </p:txBody>
      </p:sp>
      <p:sp>
        <p:nvSpPr>
          <p:cNvPr id="4" name="Espace réservé du numéro de diapositive 3"/>
          <p:cNvSpPr>
            <a:spLocks noGrp="1"/>
          </p:cNvSpPr>
          <p:nvPr>
            <p:ph type="sldNum" sz="quarter" idx="10"/>
          </p:nvPr>
        </p:nvSpPr>
        <p:spPr/>
        <p:txBody>
          <a:bodyPr/>
          <a:lstStyle/>
          <a:p>
            <a:fld id="{D8CAEE93-A0CE-4301-B0BB-C6373EB78808}" type="slidenum">
              <a:rPr lang="fr-FR" smtClean="0"/>
              <a:t>69</a:t>
            </a:fld>
            <a:endParaRPr lang="fr-FR"/>
          </a:p>
        </p:txBody>
      </p:sp>
    </p:spTree>
    <p:extLst>
      <p:ext uri="{BB962C8B-B14F-4D97-AF65-F5344CB8AC3E}">
        <p14:creationId xmlns:p14="http://schemas.microsoft.com/office/powerpoint/2010/main" val="4171637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Temperature</a:t>
            </a:r>
            <a:r>
              <a:rPr lang="fr-FR" dirty="0"/>
              <a:t> que </a:t>
            </a:r>
            <a:r>
              <a:rPr lang="fr-FR" dirty="0" err="1"/>
              <a:t>pasa</a:t>
            </a:r>
            <a:r>
              <a:rPr lang="fr-FR" dirty="0"/>
              <a:t> si volume invariable</a:t>
            </a:r>
          </a:p>
        </p:txBody>
      </p:sp>
      <p:sp>
        <p:nvSpPr>
          <p:cNvPr id="4" name="Espace réservé du numéro de diapositive 3"/>
          <p:cNvSpPr>
            <a:spLocks noGrp="1"/>
          </p:cNvSpPr>
          <p:nvPr>
            <p:ph type="sldNum" sz="quarter" idx="10"/>
          </p:nvPr>
        </p:nvSpPr>
        <p:spPr/>
        <p:txBody>
          <a:bodyPr/>
          <a:lstStyle/>
          <a:p>
            <a:fld id="{D8CAEE93-A0CE-4301-B0BB-C6373EB78808}" type="slidenum">
              <a:rPr lang="fr-FR" smtClean="0"/>
              <a:t>9</a:t>
            </a:fld>
            <a:endParaRPr lang="fr-FR"/>
          </a:p>
        </p:txBody>
      </p:sp>
    </p:spTree>
    <p:extLst>
      <p:ext uri="{BB962C8B-B14F-4D97-AF65-F5344CB8AC3E}">
        <p14:creationId xmlns:p14="http://schemas.microsoft.com/office/powerpoint/2010/main" val="3990433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Stockage entretien panne </a:t>
            </a:r>
            <a:r>
              <a:rPr lang="fr-FR" dirty="0" err="1"/>
              <a:t>revision</a:t>
            </a:r>
            <a:r>
              <a:rPr lang="fr-FR" dirty="0"/>
              <a:t> </a:t>
            </a:r>
          </a:p>
        </p:txBody>
      </p:sp>
      <p:sp>
        <p:nvSpPr>
          <p:cNvPr id="4" name="Espace réservé du numéro de diapositive 3"/>
          <p:cNvSpPr>
            <a:spLocks noGrp="1"/>
          </p:cNvSpPr>
          <p:nvPr>
            <p:ph type="sldNum" sz="quarter" idx="10"/>
          </p:nvPr>
        </p:nvSpPr>
        <p:spPr/>
        <p:txBody>
          <a:bodyPr/>
          <a:lstStyle/>
          <a:p>
            <a:fld id="{D8CAEE93-A0CE-4301-B0BB-C6373EB78808}" type="slidenum">
              <a:rPr lang="fr-FR" smtClean="0"/>
              <a:t>70</a:t>
            </a:fld>
            <a:endParaRPr lang="fr-FR"/>
          </a:p>
        </p:txBody>
      </p:sp>
    </p:spTree>
    <p:extLst>
      <p:ext uri="{BB962C8B-B14F-4D97-AF65-F5344CB8AC3E}">
        <p14:creationId xmlns:p14="http://schemas.microsoft.com/office/powerpoint/2010/main" val="3687275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Effort </a:t>
            </a:r>
            <a:r>
              <a:rPr lang="fr-FR" dirty="0" err="1"/>
              <a:t>supp</a:t>
            </a:r>
            <a:r>
              <a:rPr lang="fr-FR" dirty="0"/>
              <a:t> d’une bouteille plus lourde      conso si essoufflement, panne d’air …</a:t>
            </a:r>
          </a:p>
        </p:txBody>
      </p:sp>
      <p:sp>
        <p:nvSpPr>
          <p:cNvPr id="4" name="Espace réservé du numéro de diapositive 3"/>
          <p:cNvSpPr>
            <a:spLocks noGrp="1"/>
          </p:cNvSpPr>
          <p:nvPr>
            <p:ph type="sldNum" sz="quarter" idx="10"/>
          </p:nvPr>
        </p:nvSpPr>
        <p:spPr/>
        <p:txBody>
          <a:bodyPr/>
          <a:lstStyle/>
          <a:p>
            <a:fld id="{D8CAEE93-A0CE-4301-B0BB-C6373EB78808}" type="slidenum">
              <a:rPr lang="fr-FR" smtClean="0"/>
              <a:t>12</a:t>
            </a:fld>
            <a:endParaRPr lang="fr-FR"/>
          </a:p>
        </p:txBody>
      </p:sp>
    </p:spTree>
    <p:extLst>
      <p:ext uri="{BB962C8B-B14F-4D97-AF65-F5344CB8AC3E}">
        <p14:creationId xmlns:p14="http://schemas.microsoft.com/office/powerpoint/2010/main" val="157719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Utile car chaque gaz n’agit pas de la </a:t>
            </a:r>
            <a:r>
              <a:rPr lang="fr-FR" dirty="0" err="1"/>
              <a:t>meme</a:t>
            </a:r>
            <a:r>
              <a:rPr lang="fr-FR" dirty="0"/>
              <a:t> manière sur l’organisme  - Nitrox , azote …</a:t>
            </a:r>
          </a:p>
        </p:txBody>
      </p:sp>
      <p:sp>
        <p:nvSpPr>
          <p:cNvPr id="4" name="Espace réservé du numéro de diapositive 3"/>
          <p:cNvSpPr>
            <a:spLocks noGrp="1"/>
          </p:cNvSpPr>
          <p:nvPr>
            <p:ph type="sldNum" sz="quarter" idx="10"/>
          </p:nvPr>
        </p:nvSpPr>
        <p:spPr/>
        <p:txBody>
          <a:bodyPr/>
          <a:lstStyle/>
          <a:p>
            <a:fld id="{D8CAEE93-A0CE-4301-B0BB-C6373EB78808}" type="slidenum">
              <a:rPr lang="fr-FR" smtClean="0"/>
              <a:t>13</a:t>
            </a:fld>
            <a:endParaRPr lang="fr-FR"/>
          </a:p>
        </p:txBody>
      </p:sp>
    </p:spTree>
    <p:extLst>
      <p:ext uri="{BB962C8B-B14F-4D97-AF65-F5344CB8AC3E}">
        <p14:creationId xmlns:p14="http://schemas.microsoft.com/office/powerpoint/2010/main" val="1931493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 </a:t>
            </a:r>
          </a:p>
        </p:txBody>
      </p:sp>
      <p:sp>
        <p:nvSpPr>
          <p:cNvPr id="4" name="Espace réservé du numéro de diapositive 3"/>
          <p:cNvSpPr>
            <a:spLocks noGrp="1"/>
          </p:cNvSpPr>
          <p:nvPr>
            <p:ph type="sldNum" sz="quarter" idx="10"/>
          </p:nvPr>
        </p:nvSpPr>
        <p:spPr/>
        <p:txBody>
          <a:bodyPr/>
          <a:lstStyle/>
          <a:p>
            <a:fld id="{D8CAEE93-A0CE-4301-B0BB-C6373EB78808}" type="slidenum">
              <a:rPr lang="fr-FR" smtClean="0"/>
              <a:t>17</a:t>
            </a:fld>
            <a:endParaRPr lang="fr-FR"/>
          </a:p>
        </p:txBody>
      </p:sp>
    </p:spTree>
    <p:extLst>
      <p:ext uri="{BB962C8B-B14F-4D97-AF65-F5344CB8AC3E}">
        <p14:creationId xmlns:p14="http://schemas.microsoft.com/office/powerpoint/2010/main" val="176296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Loi de Henry             Facteurs favorisant la désaturation   </a:t>
            </a:r>
            <a:r>
              <a:rPr lang="fr-FR" dirty="0" err="1"/>
              <a:t>cocacola</a:t>
            </a:r>
            <a:r>
              <a:rPr lang="fr-FR" dirty="0"/>
              <a:t>     </a:t>
            </a:r>
            <a:r>
              <a:rPr lang="fr-FR" dirty="0" err="1"/>
              <a:t>disso</a:t>
            </a:r>
            <a:r>
              <a:rPr lang="fr-FR" dirty="0"/>
              <a:t> est lente</a:t>
            </a:r>
          </a:p>
        </p:txBody>
      </p:sp>
      <p:sp>
        <p:nvSpPr>
          <p:cNvPr id="4" name="Espace réservé du numéro de diapositive 3"/>
          <p:cNvSpPr>
            <a:spLocks noGrp="1"/>
          </p:cNvSpPr>
          <p:nvPr>
            <p:ph type="sldNum" sz="quarter" idx="10"/>
          </p:nvPr>
        </p:nvSpPr>
        <p:spPr/>
        <p:txBody>
          <a:bodyPr/>
          <a:lstStyle/>
          <a:p>
            <a:fld id="{D8CAEE93-A0CE-4301-B0BB-C6373EB78808}" type="slidenum">
              <a:rPr lang="fr-FR" smtClean="0"/>
              <a:t>18</a:t>
            </a:fld>
            <a:endParaRPr lang="fr-FR"/>
          </a:p>
        </p:txBody>
      </p:sp>
    </p:spTree>
    <p:extLst>
      <p:ext uri="{BB962C8B-B14F-4D97-AF65-F5344CB8AC3E}">
        <p14:creationId xmlns:p14="http://schemas.microsoft.com/office/powerpoint/2010/main" val="672248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Saturation, sursaturation, sursaturation critique</a:t>
            </a:r>
          </a:p>
        </p:txBody>
      </p:sp>
      <p:sp>
        <p:nvSpPr>
          <p:cNvPr id="4" name="Espace réservé du numéro de diapositive 3"/>
          <p:cNvSpPr>
            <a:spLocks noGrp="1"/>
          </p:cNvSpPr>
          <p:nvPr>
            <p:ph type="sldNum" sz="quarter" idx="10"/>
          </p:nvPr>
        </p:nvSpPr>
        <p:spPr/>
        <p:txBody>
          <a:bodyPr/>
          <a:lstStyle/>
          <a:p>
            <a:fld id="{D8CAEE93-A0CE-4301-B0BB-C6373EB78808}" type="slidenum">
              <a:rPr lang="fr-FR" smtClean="0"/>
              <a:t>19</a:t>
            </a:fld>
            <a:endParaRPr lang="fr-FR"/>
          </a:p>
        </p:txBody>
      </p:sp>
    </p:spTree>
    <p:extLst>
      <p:ext uri="{BB962C8B-B14F-4D97-AF65-F5344CB8AC3E}">
        <p14:creationId xmlns:p14="http://schemas.microsoft.com/office/powerpoint/2010/main" val="1783282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8CAEE93-A0CE-4301-B0BB-C6373EB78808}" type="slidenum">
              <a:rPr lang="fr-FR" smtClean="0"/>
              <a:t>21</a:t>
            </a:fld>
            <a:endParaRPr lang="fr-FR"/>
          </a:p>
        </p:txBody>
      </p:sp>
    </p:spTree>
    <p:extLst>
      <p:ext uri="{BB962C8B-B14F-4D97-AF65-F5344CB8AC3E}">
        <p14:creationId xmlns:p14="http://schemas.microsoft.com/office/powerpoint/2010/main" val="4206125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fr-FR"/>
              <a:t>Modifiez le style du titre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10/1/2019</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‹N°›</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fr-FR"/>
              <a:t>Modifiez le style du titre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dirty="0"/>
              <a:t>10/1/2019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fr-FR"/>
              <a:t>Modifiez le style du titre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fr-FR"/>
              <a:t>Modifiez le style du titre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447191" y="2824269"/>
            <a:ext cx="4645152" cy="264445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412362" y="2821491"/>
            <a:ext cx="4645152" cy="263737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fr-FR"/>
              <a:t>Modifiez le style du titre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10/1/2019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10/1/2019</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5000"/>
            <a:lum/>
          </a:blip>
          <a:srcRect/>
          <a:stretch>
            <a:fillRect t="-17000" b="-17000"/>
          </a:stretch>
        </a:blipFill>
        <a:effectLst/>
      </p:bgPr>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10/1/2019</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‹N°›</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dirty="0"/>
              <a:t>Théorie niveau II</a:t>
            </a:r>
          </a:p>
        </p:txBody>
      </p:sp>
      <p:sp>
        <p:nvSpPr>
          <p:cNvPr id="3" name="Sous-titre 2"/>
          <p:cNvSpPr>
            <a:spLocks noGrp="1"/>
          </p:cNvSpPr>
          <p:nvPr>
            <p:ph type="subTitle" idx="1"/>
          </p:nvPr>
        </p:nvSpPr>
        <p:spPr/>
        <p:txBody>
          <a:bodyPr/>
          <a:lstStyle/>
          <a:p>
            <a:endParaRPr lang="fr-FR"/>
          </a:p>
        </p:txBody>
      </p:sp>
    </p:spTree>
    <p:extLst>
      <p:ext uri="{BB962C8B-B14F-4D97-AF65-F5344CB8AC3E}">
        <p14:creationId xmlns:p14="http://schemas.microsoft.com/office/powerpoint/2010/main" val="17170006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904071-2BED-4940-AB70-AA74FD09DA8B}"/>
              </a:ext>
            </a:extLst>
          </p:cNvPr>
          <p:cNvSpPr>
            <a:spLocks noGrp="1"/>
          </p:cNvSpPr>
          <p:nvPr>
            <p:ph type="title"/>
          </p:nvPr>
        </p:nvSpPr>
        <p:spPr/>
        <p:txBody>
          <a:bodyPr/>
          <a:lstStyle/>
          <a:p>
            <a:pPr algn="ctr"/>
            <a:r>
              <a:rPr lang="fr-FR" dirty="0"/>
              <a:t>La compressibilité de l’air</a:t>
            </a:r>
          </a:p>
        </p:txBody>
      </p:sp>
      <p:sp>
        <p:nvSpPr>
          <p:cNvPr id="3" name="Espace réservé du contenu 2">
            <a:extLst>
              <a:ext uri="{FF2B5EF4-FFF2-40B4-BE49-F238E27FC236}">
                <a16:creationId xmlns:a16="http://schemas.microsoft.com/office/drawing/2014/main" id="{E152F05B-CD54-4EFD-BDDD-C7935A708C66}"/>
              </a:ext>
            </a:extLst>
          </p:cNvPr>
          <p:cNvSpPr>
            <a:spLocks noGrp="1"/>
          </p:cNvSpPr>
          <p:nvPr>
            <p:ph idx="1"/>
          </p:nvPr>
        </p:nvSpPr>
        <p:spPr>
          <a:xfrm>
            <a:off x="0" y="1853754"/>
            <a:ext cx="12191999" cy="4199727"/>
          </a:xfrm>
        </p:spPr>
        <p:txBody>
          <a:bodyPr/>
          <a:lstStyle/>
          <a:p>
            <a:r>
              <a:rPr lang="fr-FR" sz="2200" dirty="0"/>
              <a:t>Application:</a:t>
            </a:r>
          </a:p>
          <a:p>
            <a:endParaRPr lang="fr-FR" sz="2200" dirty="0"/>
          </a:p>
          <a:p>
            <a:r>
              <a:rPr lang="fr-FR" sz="2200" dirty="0"/>
              <a:t>Un plongeur descend un ballon de baudruche de 15 Litres a 20 mètres, quel sera son Volume:</a:t>
            </a:r>
          </a:p>
          <a:p>
            <a:pPr marL="0" indent="0">
              <a:buNone/>
            </a:pPr>
            <a:endParaRPr lang="fr-FR" dirty="0"/>
          </a:p>
          <a:p>
            <a:r>
              <a:rPr lang="fr-FR" sz="2200" dirty="0"/>
              <a:t>Un plongeur rempli un ballon de baudruche de 10  litres d’air à 35 mètres, quelle sera son volume </a:t>
            </a:r>
          </a:p>
          <a:p>
            <a:pPr marL="0" indent="0">
              <a:buNone/>
            </a:pPr>
            <a:r>
              <a:rPr lang="fr-FR" sz="2200" dirty="0"/>
              <a:t>en surface  </a:t>
            </a:r>
          </a:p>
          <a:p>
            <a:endParaRPr lang="fr-FR" dirty="0"/>
          </a:p>
          <a:p>
            <a:endParaRPr lang="fr-FR" dirty="0"/>
          </a:p>
        </p:txBody>
      </p:sp>
      <p:sp>
        <p:nvSpPr>
          <p:cNvPr id="4" name="ZoneTexte 3">
            <a:extLst>
              <a:ext uri="{FF2B5EF4-FFF2-40B4-BE49-F238E27FC236}">
                <a16:creationId xmlns:a16="http://schemas.microsoft.com/office/drawing/2014/main" id="{283A9E52-E5B5-4D68-956D-20C0C9CF7982}"/>
              </a:ext>
            </a:extLst>
          </p:cNvPr>
          <p:cNvSpPr txBox="1"/>
          <p:nvPr/>
        </p:nvSpPr>
        <p:spPr>
          <a:xfrm>
            <a:off x="11045645" y="2912659"/>
            <a:ext cx="996454" cy="461665"/>
          </a:xfrm>
          <a:prstGeom prst="rect">
            <a:avLst/>
          </a:prstGeom>
          <a:noFill/>
        </p:spPr>
        <p:txBody>
          <a:bodyPr wrap="square" rtlCol="0">
            <a:spAutoFit/>
          </a:bodyPr>
          <a:lstStyle/>
          <a:p>
            <a:r>
              <a:rPr lang="fr-FR" sz="2400" dirty="0"/>
              <a:t>?</a:t>
            </a:r>
          </a:p>
        </p:txBody>
      </p:sp>
      <p:sp>
        <p:nvSpPr>
          <p:cNvPr id="5" name="ZoneTexte 4">
            <a:extLst>
              <a:ext uri="{FF2B5EF4-FFF2-40B4-BE49-F238E27FC236}">
                <a16:creationId xmlns:a16="http://schemas.microsoft.com/office/drawing/2014/main" id="{0182472A-9A40-407F-BE10-14D6E170DF17}"/>
              </a:ext>
            </a:extLst>
          </p:cNvPr>
          <p:cNvSpPr txBox="1"/>
          <p:nvPr/>
        </p:nvSpPr>
        <p:spPr>
          <a:xfrm>
            <a:off x="11054854" y="2883655"/>
            <a:ext cx="1406577" cy="461665"/>
          </a:xfrm>
          <a:prstGeom prst="rect">
            <a:avLst/>
          </a:prstGeom>
          <a:noFill/>
        </p:spPr>
        <p:txBody>
          <a:bodyPr wrap="square" rtlCol="0">
            <a:spAutoFit/>
          </a:bodyPr>
          <a:lstStyle/>
          <a:p>
            <a:r>
              <a:rPr lang="fr-FR" sz="2400" dirty="0"/>
              <a:t>5 litres</a:t>
            </a:r>
          </a:p>
        </p:txBody>
      </p:sp>
      <p:sp>
        <p:nvSpPr>
          <p:cNvPr id="6" name="ZoneTexte 5">
            <a:extLst>
              <a:ext uri="{FF2B5EF4-FFF2-40B4-BE49-F238E27FC236}">
                <a16:creationId xmlns:a16="http://schemas.microsoft.com/office/drawing/2014/main" id="{93EB831C-610F-41E8-869D-29A4B289BB5B}"/>
              </a:ext>
            </a:extLst>
          </p:cNvPr>
          <p:cNvSpPr txBox="1"/>
          <p:nvPr/>
        </p:nvSpPr>
        <p:spPr>
          <a:xfrm>
            <a:off x="1336079" y="4479118"/>
            <a:ext cx="996454" cy="461665"/>
          </a:xfrm>
          <a:prstGeom prst="rect">
            <a:avLst/>
          </a:prstGeom>
          <a:noFill/>
        </p:spPr>
        <p:txBody>
          <a:bodyPr wrap="square" rtlCol="0">
            <a:spAutoFit/>
          </a:bodyPr>
          <a:lstStyle/>
          <a:p>
            <a:r>
              <a:rPr lang="fr-FR" sz="2400" dirty="0"/>
              <a:t>?</a:t>
            </a:r>
          </a:p>
        </p:txBody>
      </p:sp>
      <p:sp>
        <p:nvSpPr>
          <p:cNvPr id="7" name="ZoneTexte 6">
            <a:extLst>
              <a:ext uri="{FF2B5EF4-FFF2-40B4-BE49-F238E27FC236}">
                <a16:creationId xmlns:a16="http://schemas.microsoft.com/office/drawing/2014/main" id="{1257EE94-037F-4A34-A5FD-55283B07A08F}"/>
              </a:ext>
            </a:extLst>
          </p:cNvPr>
          <p:cNvSpPr txBox="1"/>
          <p:nvPr/>
        </p:nvSpPr>
        <p:spPr>
          <a:xfrm>
            <a:off x="1300215" y="4540673"/>
            <a:ext cx="1227454" cy="400110"/>
          </a:xfrm>
          <a:prstGeom prst="rect">
            <a:avLst/>
          </a:prstGeom>
          <a:noFill/>
        </p:spPr>
        <p:txBody>
          <a:bodyPr wrap="square" rtlCol="0">
            <a:spAutoFit/>
          </a:bodyPr>
          <a:lstStyle/>
          <a:p>
            <a:r>
              <a:rPr lang="fr-FR" sz="2000" b="1" dirty="0"/>
              <a:t>45 litres</a:t>
            </a:r>
          </a:p>
        </p:txBody>
      </p:sp>
      <p:sp>
        <p:nvSpPr>
          <p:cNvPr id="8" name="ZoneTexte 7">
            <a:extLst>
              <a:ext uri="{FF2B5EF4-FFF2-40B4-BE49-F238E27FC236}">
                <a16:creationId xmlns:a16="http://schemas.microsoft.com/office/drawing/2014/main" id="{7264219A-4DD2-4357-A62F-434027D702A7}"/>
              </a:ext>
            </a:extLst>
          </p:cNvPr>
          <p:cNvSpPr txBox="1"/>
          <p:nvPr/>
        </p:nvSpPr>
        <p:spPr>
          <a:xfrm>
            <a:off x="6861607" y="4493777"/>
            <a:ext cx="1718264" cy="400110"/>
          </a:xfrm>
          <a:prstGeom prst="rect">
            <a:avLst/>
          </a:prstGeom>
          <a:noFill/>
        </p:spPr>
        <p:txBody>
          <a:bodyPr wrap="square" rtlCol="0">
            <a:spAutoFit/>
          </a:bodyPr>
          <a:lstStyle/>
          <a:p>
            <a:r>
              <a:rPr lang="fr-FR" sz="2000" b="1" dirty="0"/>
              <a:t>22,5 litres</a:t>
            </a:r>
          </a:p>
        </p:txBody>
      </p:sp>
      <p:sp>
        <p:nvSpPr>
          <p:cNvPr id="9" name="ZoneTexte 8">
            <a:extLst>
              <a:ext uri="{FF2B5EF4-FFF2-40B4-BE49-F238E27FC236}">
                <a16:creationId xmlns:a16="http://schemas.microsoft.com/office/drawing/2014/main" id="{D108C19F-7C60-4395-8EFB-9B1FF39B8641}"/>
              </a:ext>
            </a:extLst>
          </p:cNvPr>
          <p:cNvSpPr txBox="1"/>
          <p:nvPr/>
        </p:nvSpPr>
        <p:spPr>
          <a:xfrm>
            <a:off x="6861607" y="4444798"/>
            <a:ext cx="996454" cy="461665"/>
          </a:xfrm>
          <a:prstGeom prst="rect">
            <a:avLst/>
          </a:prstGeom>
          <a:noFill/>
        </p:spPr>
        <p:txBody>
          <a:bodyPr wrap="square" rtlCol="0">
            <a:spAutoFit/>
          </a:bodyPr>
          <a:lstStyle/>
          <a:p>
            <a:r>
              <a:rPr lang="fr-FR" sz="2400" dirty="0"/>
              <a:t>?</a:t>
            </a:r>
          </a:p>
        </p:txBody>
      </p:sp>
      <p:sp>
        <p:nvSpPr>
          <p:cNvPr id="10" name="ZoneTexte 9">
            <a:extLst>
              <a:ext uri="{FF2B5EF4-FFF2-40B4-BE49-F238E27FC236}">
                <a16:creationId xmlns:a16="http://schemas.microsoft.com/office/drawing/2014/main" id="{34786506-6DDA-4320-98D2-D4A8A1C129E1}"/>
              </a:ext>
            </a:extLst>
          </p:cNvPr>
          <p:cNvSpPr txBox="1"/>
          <p:nvPr/>
        </p:nvSpPr>
        <p:spPr>
          <a:xfrm>
            <a:off x="5272977" y="4462781"/>
            <a:ext cx="1785856" cy="430887"/>
          </a:xfrm>
          <a:prstGeom prst="rect">
            <a:avLst/>
          </a:prstGeom>
          <a:noFill/>
        </p:spPr>
        <p:txBody>
          <a:bodyPr wrap="square" rtlCol="0">
            <a:spAutoFit/>
          </a:bodyPr>
          <a:lstStyle/>
          <a:p>
            <a:r>
              <a:rPr lang="fr-FR" sz="2200" dirty="0"/>
              <a:t>A 10 mètres :</a:t>
            </a:r>
          </a:p>
        </p:txBody>
      </p:sp>
    </p:spTree>
    <p:extLst>
      <p:ext uri="{BB962C8B-B14F-4D97-AF65-F5344CB8AC3E}">
        <p14:creationId xmlns:p14="http://schemas.microsoft.com/office/powerpoint/2010/main" val="10332080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 presetClass="exit" presetSubtype="0" fill="hold" grpId="1" nodeType="withEffect">
                                  <p:stCondLst>
                                    <p:cond delay="0"/>
                                  </p:stCondLst>
                                  <p:childTnLst>
                                    <p:set>
                                      <p:cBhvr>
                                        <p:cTn id="36" dur="1" fill="hold">
                                          <p:stCondLst>
                                            <p:cond delay="0"/>
                                          </p:stCondLst>
                                        </p:cTn>
                                        <p:tgtEl>
                                          <p:spTgt spid="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9"/>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6" grpId="0"/>
      <p:bldP spid="6" grpId="1"/>
      <p:bldP spid="7" grpId="0"/>
      <p:bldP spid="8" grpId="0"/>
      <p:bldP spid="9" grpId="0"/>
      <p:bldP spid="9" grpId="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51579" y="804519"/>
            <a:ext cx="9603275" cy="992197"/>
          </a:xfrm>
        </p:spPr>
        <p:txBody>
          <a:bodyPr/>
          <a:lstStyle/>
          <a:p>
            <a:pPr algn="ctr"/>
            <a:r>
              <a:rPr lang="fr-FR" dirty="0"/>
              <a:t>La compressibilité de l’air</a:t>
            </a:r>
          </a:p>
        </p:txBody>
      </p:sp>
      <p:sp>
        <p:nvSpPr>
          <p:cNvPr id="3" name="Espace réservé du contenu 2"/>
          <p:cNvSpPr>
            <a:spLocks noGrp="1"/>
          </p:cNvSpPr>
          <p:nvPr>
            <p:ph idx="1"/>
          </p:nvPr>
        </p:nvSpPr>
        <p:spPr>
          <a:xfrm>
            <a:off x="0" y="1860884"/>
            <a:ext cx="12192000" cy="4267200"/>
          </a:xfrm>
        </p:spPr>
        <p:txBody>
          <a:bodyPr>
            <a:normAutofit/>
          </a:bodyPr>
          <a:lstStyle/>
          <a:p>
            <a:r>
              <a:rPr lang="fr-FR" sz="2400" u="sng" dirty="0"/>
              <a:t>Consommation:</a:t>
            </a:r>
          </a:p>
          <a:p>
            <a:r>
              <a:rPr lang="fr-FR" sz="2400" dirty="0"/>
              <a:t>Vous savez qu’une bouteille gonflé à 200 bars signifie qu’il y a 200 fois le volume d’air de la bouteille et qu’en plongée on respire de l’air à la pression ambiante</a:t>
            </a:r>
          </a:p>
          <a:p>
            <a:r>
              <a:rPr lang="fr-FR" sz="2400" i="1" u="sng" dirty="0"/>
              <a:t>Calcul de consommation</a:t>
            </a:r>
            <a:r>
              <a:rPr lang="fr-FR" sz="2400" dirty="0"/>
              <a:t>:  Vous consommez 10 bars à 35 mètres en 5 min, vous avez une bouteille de 12 litres, quelle est votre consommation d’air remmené à la surface?</a:t>
            </a:r>
          </a:p>
          <a:p>
            <a:pPr marL="0" indent="0">
              <a:buNone/>
            </a:pPr>
            <a:r>
              <a:rPr lang="fr-FR" sz="2400" dirty="0"/>
              <a:t>Vous avez consommé:</a:t>
            </a:r>
          </a:p>
          <a:p>
            <a:pPr marL="0" indent="0">
              <a:buNone/>
            </a:pPr>
            <a:r>
              <a:rPr lang="fr-FR" sz="2400" dirty="0"/>
              <a:t>Soit un équivalent surface de 				</a:t>
            </a:r>
          </a:p>
          <a:p>
            <a:pPr marL="0" indent="0" algn="ctr">
              <a:buNone/>
            </a:pPr>
            <a:r>
              <a:rPr lang="fr-FR" sz="2400" b="1" dirty="0"/>
              <a:t>Vous consommez 24 Litres par minute</a:t>
            </a:r>
          </a:p>
        </p:txBody>
      </p:sp>
      <p:sp>
        <p:nvSpPr>
          <p:cNvPr id="4" name="ZoneTexte 3"/>
          <p:cNvSpPr txBox="1"/>
          <p:nvPr/>
        </p:nvSpPr>
        <p:spPr>
          <a:xfrm>
            <a:off x="2839453" y="4497161"/>
            <a:ext cx="7219349" cy="461665"/>
          </a:xfrm>
          <a:prstGeom prst="rect">
            <a:avLst/>
          </a:prstGeom>
          <a:noFill/>
        </p:spPr>
        <p:txBody>
          <a:bodyPr wrap="none" rtlCol="0">
            <a:spAutoFit/>
          </a:bodyPr>
          <a:lstStyle/>
          <a:p>
            <a:r>
              <a:rPr lang="fr-FR" sz="2400" dirty="0"/>
              <a:t>10 x 12 x 4,5 = 540 litres d’air à 35 mètres en 5 minutes</a:t>
            </a:r>
          </a:p>
        </p:txBody>
      </p:sp>
      <p:sp>
        <p:nvSpPr>
          <p:cNvPr id="6" name="ZoneTexte 5"/>
          <p:cNvSpPr txBox="1"/>
          <p:nvPr/>
        </p:nvSpPr>
        <p:spPr>
          <a:xfrm>
            <a:off x="3689684" y="5033664"/>
            <a:ext cx="2876365" cy="461665"/>
          </a:xfrm>
          <a:prstGeom prst="rect">
            <a:avLst/>
          </a:prstGeom>
          <a:noFill/>
        </p:spPr>
        <p:txBody>
          <a:bodyPr wrap="none" rtlCol="0">
            <a:spAutoFit/>
          </a:bodyPr>
          <a:lstStyle/>
          <a:p>
            <a:r>
              <a:rPr lang="fr-FR" sz="2400" dirty="0"/>
              <a:t>540 / 4,5 = 120 Litres</a:t>
            </a:r>
          </a:p>
        </p:txBody>
      </p:sp>
      <p:sp>
        <p:nvSpPr>
          <p:cNvPr id="7" name="ZoneTexte 6"/>
          <p:cNvSpPr txBox="1"/>
          <p:nvPr/>
        </p:nvSpPr>
        <p:spPr>
          <a:xfrm>
            <a:off x="9107087" y="5033664"/>
            <a:ext cx="1798890" cy="461665"/>
          </a:xfrm>
          <a:prstGeom prst="rect">
            <a:avLst/>
          </a:prstGeom>
          <a:noFill/>
        </p:spPr>
        <p:txBody>
          <a:bodyPr wrap="none" rtlCol="0">
            <a:spAutoFit/>
          </a:bodyPr>
          <a:lstStyle/>
          <a:p>
            <a:r>
              <a:rPr lang="fr-FR" sz="2400" dirty="0"/>
              <a:t>120 / 5 = </a:t>
            </a:r>
            <a:r>
              <a:rPr lang="fr-FR" sz="2400" dirty="0">
                <a:solidFill>
                  <a:srgbClr val="FF0000"/>
                </a:solidFill>
              </a:rPr>
              <a:t>24</a:t>
            </a:r>
            <a:r>
              <a:rPr lang="fr-FR" sz="2400" dirty="0"/>
              <a:t> </a:t>
            </a:r>
          </a:p>
        </p:txBody>
      </p:sp>
      <p:sp>
        <p:nvSpPr>
          <p:cNvPr id="8" name="ZoneTexte 7"/>
          <p:cNvSpPr txBox="1"/>
          <p:nvPr/>
        </p:nvSpPr>
        <p:spPr>
          <a:xfrm>
            <a:off x="6570623" y="5033664"/>
            <a:ext cx="2536464" cy="461665"/>
          </a:xfrm>
          <a:prstGeom prst="rect">
            <a:avLst/>
          </a:prstGeom>
          <a:noFill/>
        </p:spPr>
        <p:txBody>
          <a:bodyPr wrap="none" rtlCol="0">
            <a:spAutoFit/>
          </a:bodyPr>
          <a:lstStyle/>
          <a:p>
            <a:r>
              <a:rPr lang="fr-FR" sz="2400" dirty="0"/>
              <a:t>Soit en une minute</a:t>
            </a:r>
          </a:p>
        </p:txBody>
      </p:sp>
    </p:spTree>
    <p:extLst>
      <p:ext uri="{BB962C8B-B14F-4D97-AF65-F5344CB8AC3E}">
        <p14:creationId xmlns:p14="http://schemas.microsoft.com/office/powerpoint/2010/main" val="41591955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51579" y="804519"/>
            <a:ext cx="9603275" cy="992197"/>
          </a:xfrm>
        </p:spPr>
        <p:txBody>
          <a:bodyPr/>
          <a:lstStyle/>
          <a:p>
            <a:pPr algn="ctr"/>
            <a:r>
              <a:rPr lang="fr-FR" dirty="0"/>
              <a:t>La compressibilité de l’air</a:t>
            </a:r>
          </a:p>
        </p:txBody>
      </p:sp>
      <p:sp>
        <p:nvSpPr>
          <p:cNvPr id="3" name="Espace réservé du contenu 2"/>
          <p:cNvSpPr>
            <a:spLocks noGrp="1"/>
          </p:cNvSpPr>
          <p:nvPr>
            <p:ph idx="1"/>
          </p:nvPr>
        </p:nvSpPr>
        <p:spPr>
          <a:xfrm>
            <a:off x="0" y="1860884"/>
            <a:ext cx="5422231" cy="4267200"/>
          </a:xfrm>
        </p:spPr>
        <p:txBody>
          <a:bodyPr>
            <a:normAutofit/>
          </a:bodyPr>
          <a:lstStyle/>
          <a:p>
            <a:r>
              <a:rPr lang="fr-FR" sz="2400" u="sng" dirty="0"/>
              <a:t>Consommation: </a:t>
            </a:r>
          </a:p>
          <a:p>
            <a:r>
              <a:rPr lang="fr-FR" sz="2400" dirty="0"/>
              <a:t>Calcul d’autonomie:</a:t>
            </a:r>
          </a:p>
          <a:p>
            <a:pPr marL="0" indent="0">
              <a:buNone/>
            </a:pPr>
            <a:r>
              <a:rPr lang="fr-FR" sz="2400" dirty="0"/>
              <a:t>Vous avez une bouteille de 12 litres à 200 bars, vous consommez 15L/min, combien de temps pouvez vous restez à 20 mètres avant de n’avoir plus d’air?</a:t>
            </a:r>
          </a:p>
          <a:p>
            <a:pPr marL="0" indent="0">
              <a:buNone/>
            </a:pPr>
            <a:endParaRPr lang="fr-FR" sz="2400" dirty="0"/>
          </a:p>
          <a:p>
            <a:pPr marL="0" indent="0">
              <a:buNone/>
            </a:pPr>
            <a:endParaRPr lang="fr-FR" sz="2400" dirty="0"/>
          </a:p>
        </p:txBody>
      </p:sp>
      <p:pic>
        <p:nvPicPr>
          <p:cNvPr id="9" name="Image 8"/>
          <p:cNvPicPr>
            <a:picLocks noChangeAspect="1"/>
          </p:cNvPicPr>
          <p:nvPr/>
        </p:nvPicPr>
        <p:blipFill>
          <a:blip r:embed="rId3"/>
          <a:stretch>
            <a:fillRect/>
          </a:stretch>
        </p:blipFill>
        <p:spPr>
          <a:xfrm>
            <a:off x="5422233" y="1860884"/>
            <a:ext cx="6769768" cy="3705727"/>
          </a:xfrm>
          <a:prstGeom prst="rect">
            <a:avLst/>
          </a:prstGeom>
        </p:spPr>
      </p:pic>
      <p:sp>
        <p:nvSpPr>
          <p:cNvPr id="10" name="ZoneTexte 9"/>
          <p:cNvSpPr txBox="1"/>
          <p:nvPr/>
        </p:nvSpPr>
        <p:spPr>
          <a:xfrm>
            <a:off x="1" y="5630779"/>
            <a:ext cx="12192000" cy="461665"/>
          </a:xfrm>
          <a:prstGeom prst="rect">
            <a:avLst/>
          </a:prstGeom>
          <a:noFill/>
        </p:spPr>
        <p:txBody>
          <a:bodyPr wrap="square" rtlCol="0">
            <a:spAutoFit/>
          </a:bodyPr>
          <a:lstStyle/>
          <a:p>
            <a:r>
              <a:rPr lang="fr-FR" sz="2400" dirty="0"/>
              <a:t>2400 / 15 = 160 minutes en surface    donc 160 / 3 = 53 minutes à 20 mètres</a:t>
            </a:r>
          </a:p>
        </p:txBody>
      </p:sp>
      <p:sp>
        <p:nvSpPr>
          <p:cNvPr id="11" name="ZoneTexte 10"/>
          <p:cNvSpPr txBox="1"/>
          <p:nvPr/>
        </p:nvSpPr>
        <p:spPr>
          <a:xfrm>
            <a:off x="1451579" y="4906198"/>
            <a:ext cx="707245" cy="461665"/>
          </a:xfrm>
          <a:prstGeom prst="rect">
            <a:avLst/>
          </a:prstGeom>
          <a:noFill/>
        </p:spPr>
        <p:txBody>
          <a:bodyPr wrap="none" rtlCol="0">
            <a:spAutoFit/>
          </a:bodyPr>
          <a:lstStyle/>
          <a:p>
            <a:r>
              <a:rPr lang="fr-FR" sz="2400" b="1" dirty="0">
                <a:solidFill>
                  <a:srgbClr val="FF0000"/>
                </a:solidFill>
              </a:rPr>
              <a:t>OU</a:t>
            </a:r>
          </a:p>
        </p:txBody>
      </p:sp>
      <p:pic>
        <p:nvPicPr>
          <p:cNvPr id="13" name="Image 12"/>
          <p:cNvPicPr>
            <a:picLocks noChangeAspect="1"/>
          </p:cNvPicPr>
          <p:nvPr/>
        </p:nvPicPr>
        <p:blipFill>
          <a:blip r:embed="rId4"/>
          <a:stretch>
            <a:fillRect/>
          </a:stretch>
        </p:blipFill>
        <p:spPr>
          <a:xfrm>
            <a:off x="-2" y="0"/>
            <a:ext cx="12192000" cy="6092444"/>
          </a:xfrm>
          <a:prstGeom prst="rect">
            <a:avLst/>
          </a:prstGeom>
        </p:spPr>
      </p:pic>
    </p:spTree>
    <p:extLst>
      <p:ext uri="{BB962C8B-B14F-4D97-AF65-F5344CB8AC3E}">
        <p14:creationId xmlns:p14="http://schemas.microsoft.com/office/powerpoint/2010/main" val="35511771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51579" y="804519"/>
            <a:ext cx="9603275" cy="992197"/>
          </a:xfrm>
        </p:spPr>
        <p:txBody>
          <a:bodyPr/>
          <a:lstStyle/>
          <a:p>
            <a:pPr algn="ctr"/>
            <a:r>
              <a:rPr lang="fr-FR" dirty="0"/>
              <a:t>La compressibilité de l’air</a:t>
            </a:r>
          </a:p>
        </p:txBody>
      </p:sp>
      <p:sp>
        <p:nvSpPr>
          <p:cNvPr id="3" name="Espace réservé du contenu 2"/>
          <p:cNvSpPr>
            <a:spLocks noGrp="1"/>
          </p:cNvSpPr>
          <p:nvPr>
            <p:ph idx="1"/>
          </p:nvPr>
        </p:nvSpPr>
        <p:spPr>
          <a:xfrm>
            <a:off x="0" y="1860884"/>
            <a:ext cx="12192000" cy="4267200"/>
          </a:xfrm>
        </p:spPr>
        <p:txBody>
          <a:bodyPr>
            <a:normAutofit/>
          </a:bodyPr>
          <a:lstStyle/>
          <a:p>
            <a:r>
              <a:rPr lang="fr-FR" sz="2400" u="sng" dirty="0"/>
              <a:t>Pression partielle d’un gaz:</a:t>
            </a:r>
          </a:p>
          <a:p>
            <a:r>
              <a:rPr lang="fr-FR" sz="2400" dirty="0"/>
              <a:t>Chaque gaz à l’intérieur d’un mélange gazeux exerce sa propre pression, c’est la pression partielle (Pp) d’un gaz.</a:t>
            </a:r>
          </a:p>
          <a:p>
            <a:r>
              <a:rPr lang="fr-FR" sz="2400" dirty="0"/>
              <a:t>A température constante, la somme de toute les pressions partielles d’un mélange gazeux est toujours égale à la pression ambiante</a:t>
            </a:r>
          </a:p>
          <a:p>
            <a:r>
              <a:rPr lang="fr-FR" sz="2400" dirty="0"/>
              <a:t>Pp = Pression ambiante x % du gaz </a:t>
            </a:r>
          </a:p>
          <a:p>
            <a:pPr marL="0" indent="0">
              <a:buNone/>
            </a:pPr>
            <a:r>
              <a:rPr lang="fr-FR" sz="2400" dirty="0"/>
              <a:t>		- En surface Pp O2 = 1 x 0,2 = 0,2</a:t>
            </a:r>
          </a:p>
          <a:p>
            <a:pPr marL="0" indent="0">
              <a:buNone/>
            </a:pPr>
            <a:r>
              <a:rPr lang="fr-FR" sz="2400" dirty="0"/>
              <a:t>			       Pp N2 = 1 x 0,8 = 0,8</a:t>
            </a:r>
          </a:p>
          <a:p>
            <a:endParaRPr lang="fr-FR" sz="2400" dirty="0"/>
          </a:p>
          <a:p>
            <a:endParaRPr lang="fr-FR" sz="2400" dirty="0"/>
          </a:p>
          <a:p>
            <a:pPr marL="0" indent="0">
              <a:buNone/>
            </a:pPr>
            <a:endParaRPr lang="fr-FR" sz="2400" dirty="0"/>
          </a:p>
        </p:txBody>
      </p:sp>
      <p:sp>
        <p:nvSpPr>
          <p:cNvPr id="4" name="Accolade fermante 3"/>
          <p:cNvSpPr/>
          <p:nvPr/>
        </p:nvSpPr>
        <p:spPr>
          <a:xfrm>
            <a:off x="6253216" y="5181599"/>
            <a:ext cx="401053" cy="753978"/>
          </a:xfrm>
          <a:prstGeom prst="rightBrace">
            <a:avLst>
              <a:gd name="adj1" fmla="val 12000"/>
              <a:gd name="adj2" fmla="val 50000"/>
            </a:avLst>
          </a:prstGeom>
          <a:ln w="38100"/>
        </p:spPr>
        <p:style>
          <a:lnRef idx="3">
            <a:schemeClr val="accent5"/>
          </a:lnRef>
          <a:fillRef idx="0">
            <a:schemeClr val="accent5"/>
          </a:fillRef>
          <a:effectRef idx="2">
            <a:schemeClr val="accent5"/>
          </a:effectRef>
          <a:fontRef idx="minor">
            <a:schemeClr val="tx1"/>
          </a:fontRef>
        </p:style>
        <p:txBody>
          <a:bodyPr rtlCol="0" anchor="ctr"/>
          <a:lstStyle/>
          <a:p>
            <a:pPr algn="ctr"/>
            <a:endParaRPr lang="fr-FR"/>
          </a:p>
        </p:txBody>
      </p:sp>
      <p:sp>
        <p:nvSpPr>
          <p:cNvPr id="5" name="ZoneTexte 4"/>
          <p:cNvSpPr txBox="1"/>
          <p:nvPr/>
        </p:nvSpPr>
        <p:spPr>
          <a:xfrm>
            <a:off x="6654269" y="5327756"/>
            <a:ext cx="3211392" cy="461665"/>
          </a:xfrm>
          <a:prstGeom prst="rect">
            <a:avLst/>
          </a:prstGeom>
          <a:noFill/>
        </p:spPr>
        <p:txBody>
          <a:bodyPr wrap="none" rtlCol="0">
            <a:spAutoFit/>
          </a:bodyPr>
          <a:lstStyle/>
          <a:p>
            <a:r>
              <a:rPr lang="fr-FR" sz="2400" dirty="0"/>
              <a:t>= 1 = Pression ambiante</a:t>
            </a:r>
          </a:p>
        </p:txBody>
      </p:sp>
      <p:sp>
        <p:nvSpPr>
          <p:cNvPr id="6" name="ZoneTexte 5">
            <a:extLst>
              <a:ext uri="{FF2B5EF4-FFF2-40B4-BE49-F238E27FC236}">
                <a16:creationId xmlns:a16="http://schemas.microsoft.com/office/drawing/2014/main" id="{6D698D17-3774-4F38-A7F6-4153688AC8DD}"/>
              </a:ext>
            </a:extLst>
          </p:cNvPr>
          <p:cNvSpPr txBox="1"/>
          <p:nvPr/>
        </p:nvSpPr>
        <p:spPr>
          <a:xfrm>
            <a:off x="5036686" y="3912431"/>
            <a:ext cx="4826833" cy="446276"/>
          </a:xfrm>
          <a:prstGeom prst="rect">
            <a:avLst/>
          </a:prstGeom>
          <a:noFill/>
        </p:spPr>
        <p:txBody>
          <a:bodyPr wrap="square" rtlCol="0">
            <a:spAutoFit/>
          </a:bodyPr>
          <a:lstStyle/>
          <a:p>
            <a:r>
              <a:rPr lang="fr-FR" sz="2300" b="1" i="1" dirty="0">
                <a:solidFill>
                  <a:srgbClr val="FF0000"/>
                </a:solidFill>
              </a:rPr>
              <a:t>C’est la loi de Dalton </a:t>
            </a:r>
          </a:p>
        </p:txBody>
      </p:sp>
    </p:spTree>
    <p:extLst>
      <p:ext uri="{BB962C8B-B14F-4D97-AF65-F5344CB8AC3E}">
        <p14:creationId xmlns:p14="http://schemas.microsoft.com/office/powerpoint/2010/main" val="6091615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La compressibilité de l’air</a:t>
            </a:r>
          </a:p>
        </p:txBody>
      </p:sp>
      <p:pic>
        <p:nvPicPr>
          <p:cNvPr id="4" name="Espace réservé du contenu 3"/>
          <p:cNvPicPr>
            <a:picLocks noGrp="1" noChangeAspect="1"/>
          </p:cNvPicPr>
          <p:nvPr>
            <p:ph idx="1"/>
          </p:nvPr>
        </p:nvPicPr>
        <p:blipFill rotWithShape="1">
          <a:blip r:embed="rId2"/>
          <a:srcRect l="47928" r="-1"/>
          <a:stretch/>
        </p:blipFill>
        <p:spPr>
          <a:xfrm>
            <a:off x="6432884" y="1860884"/>
            <a:ext cx="5759116" cy="4275123"/>
          </a:xfrm>
          <a:prstGeom prst="rect">
            <a:avLst/>
          </a:prstGeom>
        </p:spPr>
      </p:pic>
      <p:sp>
        <p:nvSpPr>
          <p:cNvPr id="5" name="Rectangle 4"/>
          <p:cNvSpPr/>
          <p:nvPr/>
        </p:nvSpPr>
        <p:spPr>
          <a:xfrm>
            <a:off x="6176213" y="1865786"/>
            <a:ext cx="240632" cy="424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contenu 2"/>
          <p:cNvSpPr txBox="1">
            <a:spLocks/>
          </p:cNvSpPr>
          <p:nvPr/>
        </p:nvSpPr>
        <p:spPr>
          <a:xfrm>
            <a:off x="0" y="1860884"/>
            <a:ext cx="6176213" cy="4267200"/>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fr-FR" sz="2400" u="sng" dirty="0"/>
              <a:t>Pression partielle d’un gaz:</a:t>
            </a:r>
          </a:p>
          <a:p>
            <a:r>
              <a:rPr lang="fr-FR" sz="2400" dirty="0"/>
              <a:t>Pp 02 à 30 mètres =</a:t>
            </a:r>
          </a:p>
          <a:p>
            <a:r>
              <a:rPr lang="fr-FR" sz="2400" dirty="0"/>
              <a:t>Pp N2 à 30 mètres =</a:t>
            </a:r>
          </a:p>
          <a:p>
            <a:endParaRPr lang="fr-FR" sz="2400" dirty="0"/>
          </a:p>
          <a:p>
            <a:endParaRPr lang="fr-FR" sz="2400" dirty="0"/>
          </a:p>
          <a:p>
            <a:pPr marL="0" indent="0">
              <a:buFont typeface="Arial" panose="020B0604020202020204" pitchFamily="34" charset="0"/>
              <a:buNone/>
            </a:pPr>
            <a:endParaRPr lang="fr-FR" sz="2400" dirty="0"/>
          </a:p>
        </p:txBody>
      </p:sp>
      <p:sp>
        <p:nvSpPr>
          <p:cNvPr id="8" name="ZoneTexte 7"/>
          <p:cNvSpPr txBox="1"/>
          <p:nvPr/>
        </p:nvSpPr>
        <p:spPr>
          <a:xfrm>
            <a:off x="3088106" y="2451720"/>
            <a:ext cx="682021" cy="461665"/>
          </a:xfrm>
          <a:prstGeom prst="rect">
            <a:avLst/>
          </a:prstGeom>
          <a:noFill/>
        </p:spPr>
        <p:txBody>
          <a:bodyPr wrap="square" rtlCol="0">
            <a:spAutoFit/>
          </a:bodyPr>
          <a:lstStyle/>
          <a:p>
            <a:r>
              <a:rPr lang="fr-FR" sz="2400" b="1" dirty="0"/>
              <a:t>?</a:t>
            </a:r>
          </a:p>
        </p:txBody>
      </p:sp>
      <p:sp>
        <p:nvSpPr>
          <p:cNvPr id="9" name="ZoneTexte 8"/>
          <p:cNvSpPr txBox="1"/>
          <p:nvPr/>
        </p:nvSpPr>
        <p:spPr>
          <a:xfrm>
            <a:off x="3088335" y="2988204"/>
            <a:ext cx="682021" cy="461665"/>
          </a:xfrm>
          <a:prstGeom prst="rect">
            <a:avLst/>
          </a:prstGeom>
          <a:noFill/>
        </p:spPr>
        <p:txBody>
          <a:bodyPr wrap="square" rtlCol="0">
            <a:spAutoFit/>
          </a:bodyPr>
          <a:lstStyle/>
          <a:p>
            <a:r>
              <a:rPr lang="fr-FR" sz="2400" b="1" dirty="0"/>
              <a:t>?</a:t>
            </a:r>
          </a:p>
        </p:txBody>
      </p:sp>
      <p:sp>
        <p:nvSpPr>
          <p:cNvPr id="10" name="ZoneTexte 9"/>
          <p:cNvSpPr txBox="1"/>
          <p:nvPr/>
        </p:nvSpPr>
        <p:spPr>
          <a:xfrm>
            <a:off x="3003539" y="2451719"/>
            <a:ext cx="682021" cy="461665"/>
          </a:xfrm>
          <a:prstGeom prst="rect">
            <a:avLst/>
          </a:prstGeom>
          <a:noFill/>
        </p:spPr>
        <p:txBody>
          <a:bodyPr wrap="square" rtlCol="0">
            <a:spAutoFit/>
          </a:bodyPr>
          <a:lstStyle/>
          <a:p>
            <a:r>
              <a:rPr lang="fr-FR" sz="2400" b="1" dirty="0"/>
              <a:t>0,8</a:t>
            </a:r>
          </a:p>
        </p:txBody>
      </p:sp>
      <p:sp>
        <p:nvSpPr>
          <p:cNvPr id="11" name="ZoneTexte 10"/>
          <p:cNvSpPr txBox="1"/>
          <p:nvPr/>
        </p:nvSpPr>
        <p:spPr>
          <a:xfrm>
            <a:off x="3003539" y="2999438"/>
            <a:ext cx="682021" cy="461665"/>
          </a:xfrm>
          <a:prstGeom prst="rect">
            <a:avLst/>
          </a:prstGeom>
          <a:noFill/>
        </p:spPr>
        <p:txBody>
          <a:bodyPr wrap="square" rtlCol="0">
            <a:spAutoFit/>
          </a:bodyPr>
          <a:lstStyle/>
          <a:p>
            <a:r>
              <a:rPr lang="fr-FR" sz="2400" b="1" dirty="0"/>
              <a:t>3,2</a:t>
            </a:r>
          </a:p>
        </p:txBody>
      </p:sp>
      <p:sp>
        <p:nvSpPr>
          <p:cNvPr id="12" name="Accolade fermante 11"/>
          <p:cNvSpPr/>
          <p:nvPr/>
        </p:nvSpPr>
        <p:spPr>
          <a:xfrm>
            <a:off x="3719423" y="2645995"/>
            <a:ext cx="270541" cy="609600"/>
          </a:xfrm>
          <a:prstGeom prst="rightBrace">
            <a:avLst/>
          </a:prstGeom>
          <a:ln w="38100"/>
        </p:spPr>
        <p:style>
          <a:lnRef idx="3">
            <a:schemeClr val="accent5"/>
          </a:lnRef>
          <a:fillRef idx="0">
            <a:schemeClr val="accent5"/>
          </a:fillRef>
          <a:effectRef idx="2">
            <a:schemeClr val="accent5"/>
          </a:effectRef>
          <a:fontRef idx="minor">
            <a:schemeClr val="tx1"/>
          </a:fontRef>
        </p:style>
        <p:txBody>
          <a:bodyPr rtlCol="0" anchor="ctr"/>
          <a:lstStyle/>
          <a:p>
            <a:pPr algn="ctr"/>
            <a:endParaRPr lang="fr-FR" dirty="0"/>
          </a:p>
        </p:txBody>
      </p:sp>
      <p:sp>
        <p:nvSpPr>
          <p:cNvPr id="13" name="ZoneTexte 12"/>
          <p:cNvSpPr txBox="1"/>
          <p:nvPr/>
        </p:nvSpPr>
        <p:spPr>
          <a:xfrm>
            <a:off x="4006003" y="2585346"/>
            <a:ext cx="2204073" cy="830997"/>
          </a:xfrm>
          <a:prstGeom prst="rect">
            <a:avLst/>
          </a:prstGeom>
          <a:noFill/>
        </p:spPr>
        <p:txBody>
          <a:bodyPr wrap="square" rtlCol="0">
            <a:spAutoFit/>
          </a:bodyPr>
          <a:lstStyle/>
          <a:p>
            <a:r>
              <a:rPr lang="fr-FR" sz="2400" dirty="0"/>
              <a:t>= 4 = Pression 	ambiante</a:t>
            </a:r>
          </a:p>
        </p:txBody>
      </p:sp>
    </p:spTree>
    <p:extLst>
      <p:ext uri="{BB962C8B-B14F-4D97-AF65-F5344CB8AC3E}">
        <p14:creationId xmlns:p14="http://schemas.microsoft.com/office/powerpoint/2010/main" val="19765146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0"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F629E9-B24C-49AB-ADA1-30F1DD1277CE}"/>
              </a:ext>
            </a:extLst>
          </p:cNvPr>
          <p:cNvSpPr>
            <a:spLocks noGrp="1"/>
          </p:cNvSpPr>
          <p:nvPr>
            <p:ph type="title"/>
          </p:nvPr>
        </p:nvSpPr>
        <p:spPr/>
        <p:txBody>
          <a:bodyPr/>
          <a:lstStyle/>
          <a:p>
            <a:pPr algn="ctr"/>
            <a:r>
              <a:rPr lang="fr-FR" dirty="0"/>
              <a:t>La poussée d’</a:t>
            </a:r>
            <a:r>
              <a:rPr lang="fr-FR" dirty="0" err="1"/>
              <a:t>archimede</a:t>
            </a:r>
            <a:endParaRPr lang="fr-FR" dirty="0"/>
          </a:p>
        </p:txBody>
      </p:sp>
      <p:sp>
        <p:nvSpPr>
          <p:cNvPr id="3" name="Espace réservé du contenu 2">
            <a:extLst>
              <a:ext uri="{FF2B5EF4-FFF2-40B4-BE49-F238E27FC236}">
                <a16:creationId xmlns:a16="http://schemas.microsoft.com/office/drawing/2014/main" id="{42C53BA4-EB68-44C0-9782-69C3276E7A68}"/>
              </a:ext>
            </a:extLst>
          </p:cNvPr>
          <p:cNvSpPr>
            <a:spLocks noGrp="1"/>
          </p:cNvSpPr>
          <p:nvPr>
            <p:ph idx="1"/>
          </p:nvPr>
        </p:nvSpPr>
        <p:spPr>
          <a:xfrm>
            <a:off x="0" y="1853754"/>
            <a:ext cx="12191999" cy="4199727"/>
          </a:xfrm>
        </p:spPr>
        <p:txBody>
          <a:bodyPr/>
          <a:lstStyle/>
          <a:p>
            <a:pPr marL="0" indent="0">
              <a:buNone/>
            </a:pPr>
            <a:endParaRPr lang="fr-FR" dirty="0"/>
          </a:p>
          <a:p>
            <a:r>
              <a:rPr lang="fr-FR" sz="2200" dirty="0"/>
              <a:t>La flottabilité est fonction de la masse et du </a:t>
            </a:r>
            <a:r>
              <a:rPr lang="fr-FR" sz="2200" b="1" dirty="0"/>
              <a:t>volume immergé</a:t>
            </a:r>
            <a:r>
              <a:rPr lang="fr-FR" sz="2200" dirty="0"/>
              <a:t> de l’objet ainsi que de la densité du milieu dans lequel il se trouve. </a:t>
            </a:r>
          </a:p>
          <a:p>
            <a:r>
              <a:rPr lang="fr-FR" sz="2200" dirty="0"/>
              <a:t>Comme sur terre, la masse de l’objet exerce sur lui-même une force vers le bas.</a:t>
            </a:r>
          </a:p>
          <a:p>
            <a:r>
              <a:rPr lang="fr-FR" sz="2200" dirty="0"/>
              <a:t> Tandis que la densité du milieu exerce une force vers le haut, plus le volume immergé de l’objet est grand plus cette force est importante. </a:t>
            </a:r>
            <a:r>
              <a:rPr lang="fr-FR" sz="2200" i="1" dirty="0">
                <a:solidFill>
                  <a:srgbClr val="FF0000"/>
                </a:solidFill>
              </a:rPr>
              <a:t>C’est la poussée d'Archimède</a:t>
            </a:r>
            <a:r>
              <a:rPr lang="fr-FR" sz="2200" dirty="0">
                <a:solidFill>
                  <a:srgbClr val="FF0000"/>
                </a:solidFill>
              </a:rPr>
              <a:t>. </a:t>
            </a:r>
          </a:p>
          <a:p>
            <a:endParaRPr lang="fr-FR" sz="2200" dirty="0">
              <a:solidFill>
                <a:srgbClr val="FF0000"/>
              </a:solidFill>
            </a:endParaRPr>
          </a:p>
          <a:p>
            <a:pPr marL="0" indent="0">
              <a:buNone/>
            </a:pPr>
            <a:r>
              <a:rPr lang="fr-FR" sz="2200" dirty="0"/>
              <a:t>Poussé d’Archimède = Volume immergé </a:t>
            </a:r>
            <a:r>
              <a:rPr lang="fr-FR" sz="2200" i="1" dirty="0"/>
              <a:t>(Litre)</a:t>
            </a:r>
            <a:r>
              <a:rPr lang="fr-FR" sz="2200" dirty="0"/>
              <a:t>  x  Densité du milieu </a:t>
            </a:r>
            <a:r>
              <a:rPr lang="fr-FR" sz="2200" i="1" dirty="0"/>
              <a:t>(Kilogramme/Litre)</a:t>
            </a:r>
          </a:p>
          <a:p>
            <a:endParaRPr lang="fr-FR" dirty="0"/>
          </a:p>
        </p:txBody>
      </p:sp>
    </p:spTree>
    <p:extLst>
      <p:ext uri="{BB962C8B-B14F-4D97-AF65-F5344CB8AC3E}">
        <p14:creationId xmlns:p14="http://schemas.microsoft.com/office/powerpoint/2010/main" val="40736198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B96008-1B6B-432C-9503-77D89E951F2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6CFF3BE-D76C-4AB9-8BFB-883C15FBF262}"/>
              </a:ext>
            </a:extLst>
          </p:cNvPr>
          <p:cNvSpPr>
            <a:spLocks noGrp="1"/>
          </p:cNvSpPr>
          <p:nvPr>
            <p:ph idx="1"/>
          </p:nvPr>
        </p:nvSpPr>
        <p:spPr/>
        <p:txBody>
          <a:bodyPr/>
          <a:lstStyle/>
          <a:p>
            <a:endParaRPr lang="fr-FR"/>
          </a:p>
        </p:txBody>
      </p:sp>
      <p:sp>
        <p:nvSpPr>
          <p:cNvPr id="5" name="ZoneTexte 4">
            <a:extLst>
              <a:ext uri="{FF2B5EF4-FFF2-40B4-BE49-F238E27FC236}">
                <a16:creationId xmlns:a16="http://schemas.microsoft.com/office/drawing/2014/main" id="{86CC2A9C-E527-4B93-A551-2A9E11598704}"/>
              </a:ext>
            </a:extLst>
          </p:cNvPr>
          <p:cNvSpPr txBox="1"/>
          <p:nvPr/>
        </p:nvSpPr>
        <p:spPr>
          <a:xfrm>
            <a:off x="-15597" y="-24587"/>
            <a:ext cx="12192000" cy="7017306"/>
          </a:xfrm>
          <a:prstGeom prst="rect">
            <a:avLst/>
          </a:prstGeom>
          <a:solidFill>
            <a:schemeClr val="bg1"/>
          </a:solidFill>
        </p:spPr>
        <p:txBody>
          <a:bodyPr wrap="square" rtlCol="0">
            <a:spAutoFit/>
          </a:bodyPr>
          <a:lstStyle/>
          <a:p>
            <a:r>
              <a:rPr lang="fr-FR" dirty="0"/>
              <a:t> </a:t>
            </a:r>
          </a:p>
          <a:p>
            <a:endParaRPr lang="fr-FR" dirty="0"/>
          </a:p>
          <a:p>
            <a:endParaRPr lang="fr-FR" dirty="0"/>
          </a:p>
          <a:p>
            <a:endParaRPr lang="fr-FR" dirty="0"/>
          </a:p>
          <a:p>
            <a:r>
              <a:rPr lang="fr-FR" dirty="0"/>
              <a:t>jj</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p:txBody>
      </p:sp>
      <p:pic>
        <p:nvPicPr>
          <p:cNvPr id="4" name="Espace réservé du contenu 4">
            <a:extLst>
              <a:ext uri="{FF2B5EF4-FFF2-40B4-BE49-F238E27FC236}">
                <a16:creationId xmlns:a16="http://schemas.microsoft.com/office/drawing/2014/main" id="{C0590DB9-049C-4511-A9F2-63CFD826E689}"/>
              </a:ext>
            </a:extLst>
          </p:cNvPr>
          <p:cNvPicPr>
            <a:picLocks noChangeAspect="1"/>
          </p:cNvPicPr>
          <p:nvPr/>
        </p:nvPicPr>
        <p:blipFill>
          <a:blip r:embed="rId2"/>
          <a:stretch>
            <a:fillRect/>
          </a:stretch>
        </p:blipFill>
        <p:spPr>
          <a:xfrm>
            <a:off x="59354" y="-13743"/>
            <a:ext cx="6970426" cy="6871742"/>
          </a:xfrm>
          <a:prstGeom prst="rect">
            <a:avLst/>
          </a:prstGeom>
        </p:spPr>
      </p:pic>
      <p:sp>
        <p:nvSpPr>
          <p:cNvPr id="6" name="ZoneTexte 5">
            <a:extLst>
              <a:ext uri="{FF2B5EF4-FFF2-40B4-BE49-F238E27FC236}">
                <a16:creationId xmlns:a16="http://schemas.microsoft.com/office/drawing/2014/main" id="{C4C5CCAE-1F8B-4DB5-A39F-A879C3F403F4}"/>
              </a:ext>
            </a:extLst>
          </p:cNvPr>
          <p:cNvSpPr txBox="1"/>
          <p:nvPr/>
        </p:nvSpPr>
        <p:spPr>
          <a:xfrm>
            <a:off x="6970426" y="13429"/>
            <a:ext cx="5221575" cy="769441"/>
          </a:xfrm>
          <a:prstGeom prst="rect">
            <a:avLst/>
          </a:prstGeom>
          <a:noFill/>
        </p:spPr>
        <p:txBody>
          <a:bodyPr wrap="square" rtlCol="0">
            <a:spAutoFit/>
          </a:bodyPr>
          <a:lstStyle/>
          <a:p>
            <a:pPr algn="ctr"/>
            <a:r>
              <a:rPr lang="fr-FR" sz="2200" b="1" i="1" dirty="0"/>
              <a:t>Notre plongeur tout équipé pèse 85 Kg, c’est son </a:t>
            </a:r>
            <a:r>
              <a:rPr lang="fr-FR" sz="2200" b="1" i="1" dirty="0">
                <a:solidFill>
                  <a:srgbClr val="FF0000"/>
                </a:solidFill>
              </a:rPr>
              <a:t>poids réel. </a:t>
            </a:r>
          </a:p>
        </p:txBody>
      </p:sp>
      <p:sp>
        <p:nvSpPr>
          <p:cNvPr id="7" name="ZoneTexte 6">
            <a:extLst>
              <a:ext uri="{FF2B5EF4-FFF2-40B4-BE49-F238E27FC236}">
                <a16:creationId xmlns:a16="http://schemas.microsoft.com/office/drawing/2014/main" id="{DEF4D58C-4D1A-4BB2-BEAC-52AD0A791B73}"/>
              </a:ext>
            </a:extLst>
          </p:cNvPr>
          <p:cNvSpPr txBox="1"/>
          <p:nvPr/>
        </p:nvSpPr>
        <p:spPr>
          <a:xfrm>
            <a:off x="6970426" y="1245071"/>
            <a:ext cx="5221575" cy="769441"/>
          </a:xfrm>
          <a:prstGeom prst="rect">
            <a:avLst/>
          </a:prstGeom>
          <a:noFill/>
        </p:spPr>
        <p:txBody>
          <a:bodyPr wrap="square" rtlCol="0">
            <a:spAutoFit/>
          </a:bodyPr>
          <a:lstStyle/>
          <a:p>
            <a:r>
              <a:rPr lang="fr-FR" sz="2200" dirty="0"/>
              <a:t>Calculez la poussé </a:t>
            </a:r>
            <a:r>
              <a:rPr lang="fr-FR" sz="2200" dirty="0" err="1"/>
              <a:t>d’archimède</a:t>
            </a:r>
            <a:r>
              <a:rPr lang="fr-FR" sz="2200" dirty="0"/>
              <a:t> qui s’exerce sur lui et déduisez en son lestage:</a:t>
            </a:r>
          </a:p>
        </p:txBody>
      </p:sp>
      <p:sp>
        <p:nvSpPr>
          <p:cNvPr id="8" name="Flèche : bas 7">
            <a:extLst>
              <a:ext uri="{FF2B5EF4-FFF2-40B4-BE49-F238E27FC236}">
                <a16:creationId xmlns:a16="http://schemas.microsoft.com/office/drawing/2014/main" id="{6F3B326C-264E-4114-A508-EF3ECCBE6232}"/>
              </a:ext>
            </a:extLst>
          </p:cNvPr>
          <p:cNvSpPr/>
          <p:nvPr/>
        </p:nvSpPr>
        <p:spPr>
          <a:xfrm>
            <a:off x="2046159" y="5051099"/>
            <a:ext cx="1088052" cy="15145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56297102-FE3F-416F-B286-1F6281C850C2}"/>
              </a:ext>
            </a:extLst>
          </p:cNvPr>
          <p:cNvSpPr txBox="1"/>
          <p:nvPr/>
        </p:nvSpPr>
        <p:spPr>
          <a:xfrm>
            <a:off x="2292231" y="5164608"/>
            <a:ext cx="1088052" cy="1077218"/>
          </a:xfrm>
          <a:prstGeom prst="rect">
            <a:avLst/>
          </a:prstGeom>
          <a:noFill/>
        </p:spPr>
        <p:txBody>
          <a:bodyPr wrap="square" rtlCol="0">
            <a:spAutoFit/>
          </a:bodyPr>
          <a:lstStyle/>
          <a:p>
            <a:r>
              <a:rPr lang="fr-FR" sz="3200" dirty="0"/>
              <a:t>85 Kg</a:t>
            </a:r>
          </a:p>
        </p:txBody>
      </p:sp>
      <p:sp>
        <p:nvSpPr>
          <p:cNvPr id="10" name="Flèche : bas 9">
            <a:extLst>
              <a:ext uri="{FF2B5EF4-FFF2-40B4-BE49-F238E27FC236}">
                <a16:creationId xmlns:a16="http://schemas.microsoft.com/office/drawing/2014/main" id="{80592FD3-2E2E-4A4C-AE80-C3D413A420DE}"/>
              </a:ext>
            </a:extLst>
          </p:cNvPr>
          <p:cNvSpPr/>
          <p:nvPr/>
        </p:nvSpPr>
        <p:spPr>
          <a:xfrm rot="10800000">
            <a:off x="1591437" y="2667066"/>
            <a:ext cx="2006204" cy="201240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7E06A245-3C2A-46CA-B9AC-9222D7CC565F}"/>
              </a:ext>
            </a:extLst>
          </p:cNvPr>
          <p:cNvSpPr txBox="1"/>
          <p:nvPr/>
        </p:nvSpPr>
        <p:spPr>
          <a:xfrm>
            <a:off x="1875642" y="3049849"/>
            <a:ext cx="1668925" cy="1569660"/>
          </a:xfrm>
          <a:prstGeom prst="rect">
            <a:avLst/>
          </a:prstGeom>
          <a:noFill/>
        </p:spPr>
        <p:txBody>
          <a:bodyPr wrap="square" rtlCol="0">
            <a:spAutoFit/>
          </a:bodyPr>
          <a:lstStyle/>
          <a:p>
            <a:r>
              <a:rPr lang="fr-FR" sz="3200" dirty="0"/>
              <a:t>86x1,03</a:t>
            </a:r>
          </a:p>
          <a:p>
            <a:endParaRPr lang="fr-FR" sz="3200" dirty="0"/>
          </a:p>
          <a:p>
            <a:r>
              <a:rPr lang="fr-FR" sz="3200" dirty="0"/>
              <a:t> </a:t>
            </a:r>
            <a:r>
              <a:rPr lang="fr-FR" sz="2400" dirty="0"/>
              <a:t>88,58Kg</a:t>
            </a:r>
            <a:endParaRPr lang="fr-FR" sz="3200" dirty="0"/>
          </a:p>
        </p:txBody>
      </p:sp>
      <p:sp>
        <p:nvSpPr>
          <p:cNvPr id="12" name="ZoneTexte 11">
            <a:extLst>
              <a:ext uri="{FF2B5EF4-FFF2-40B4-BE49-F238E27FC236}">
                <a16:creationId xmlns:a16="http://schemas.microsoft.com/office/drawing/2014/main" id="{E40E4D23-AE05-472D-8440-14188447D9A7}"/>
              </a:ext>
            </a:extLst>
          </p:cNvPr>
          <p:cNvSpPr txBox="1"/>
          <p:nvPr/>
        </p:nvSpPr>
        <p:spPr>
          <a:xfrm>
            <a:off x="6970425" y="2133440"/>
            <a:ext cx="5221575" cy="1107996"/>
          </a:xfrm>
          <a:prstGeom prst="rect">
            <a:avLst/>
          </a:prstGeom>
          <a:noFill/>
        </p:spPr>
        <p:txBody>
          <a:bodyPr wrap="square" rtlCol="0">
            <a:spAutoFit/>
          </a:bodyPr>
          <a:lstStyle/>
          <a:p>
            <a:r>
              <a:rPr lang="fr-FR" sz="2200" dirty="0"/>
              <a:t>Poussé </a:t>
            </a:r>
            <a:r>
              <a:rPr lang="fr-FR" sz="2200" dirty="0" err="1"/>
              <a:t>d’archimède</a:t>
            </a:r>
            <a:r>
              <a:rPr lang="fr-FR" sz="2200" dirty="0"/>
              <a:t> : 88,58 KG</a:t>
            </a:r>
          </a:p>
          <a:p>
            <a:r>
              <a:rPr lang="fr-FR" sz="2200" dirty="0"/>
              <a:t>Lestage : Poussée d’</a:t>
            </a:r>
            <a:r>
              <a:rPr lang="fr-FR" sz="2200" dirty="0" err="1"/>
              <a:t>archimede</a:t>
            </a:r>
            <a:r>
              <a:rPr lang="fr-FR" sz="2200" dirty="0"/>
              <a:t> – Poids réel</a:t>
            </a:r>
          </a:p>
          <a:p>
            <a:r>
              <a:rPr lang="fr-FR" sz="2200" dirty="0"/>
              <a:t>              = 3,58 Kg</a:t>
            </a:r>
          </a:p>
        </p:txBody>
      </p:sp>
      <p:sp>
        <p:nvSpPr>
          <p:cNvPr id="13" name="ZoneTexte 12">
            <a:extLst>
              <a:ext uri="{FF2B5EF4-FFF2-40B4-BE49-F238E27FC236}">
                <a16:creationId xmlns:a16="http://schemas.microsoft.com/office/drawing/2014/main" id="{D15307A9-3D33-44D3-B18A-E68CBD680157}"/>
              </a:ext>
            </a:extLst>
          </p:cNvPr>
          <p:cNvSpPr txBox="1"/>
          <p:nvPr/>
        </p:nvSpPr>
        <p:spPr>
          <a:xfrm>
            <a:off x="6969819" y="3262140"/>
            <a:ext cx="5221575" cy="769441"/>
          </a:xfrm>
          <a:prstGeom prst="rect">
            <a:avLst/>
          </a:prstGeom>
          <a:noFill/>
        </p:spPr>
        <p:txBody>
          <a:bodyPr wrap="square" rtlCol="0">
            <a:spAutoFit/>
          </a:bodyPr>
          <a:lstStyle/>
          <a:p>
            <a:r>
              <a:rPr lang="fr-FR" sz="2200" dirty="0">
                <a:solidFill>
                  <a:srgbClr val="FF0000"/>
                </a:solidFill>
              </a:rPr>
              <a:t>Le poids apparent </a:t>
            </a:r>
            <a:r>
              <a:rPr lang="fr-FR" sz="2200" dirty="0"/>
              <a:t>est le poids réel moins la poussé d'Archimède.</a:t>
            </a:r>
          </a:p>
        </p:txBody>
      </p:sp>
      <p:sp>
        <p:nvSpPr>
          <p:cNvPr id="14" name="ZoneTexte 13">
            <a:extLst>
              <a:ext uri="{FF2B5EF4-FFF2-40B4-BE49-F238E27FC236}">
                <a16:creationId xmlns:a16="http://schemas.microsoft.com/office/drawing/2014/main" id="{4986AAF2-8BEE-437D-AC6C-A37013685E40}"/>
              </a:ext>
            </a:extLst>
          </p:cNvPr>
          <p:cNvSpPr txBox="1"/>
          <p:nvPr/>
        </p:nvSpPr>
        <p:spPr>
          <a:xfrm>
            <a:off x="6954828" y="4079381"/>
            <a:ext cx="5221575" cy="1107996"/>
          </a:xfrm>
          <a:prstGeom prst="rect">
            <a:avLst/>
          </a:prstGeom>
          <a:noFill/>
        </p:spPr>
        <p:txBody>
          <a:bodyPr wrap="square" rtlCol="0">
            <a:spAutoFit/>
          </a:bodyPr>
          <a:lstStyle/>
          <a:p>
            <a:r>
              <a:rPr lang="fr-FR" sz="2200" dirty="0"/>
              <a:t>Le poids apparent d’un plongeur correctement équilibré sous l’eau est toujours nul</a:t>
            </a:r>
          </a:p>
        </p:txBody>
      </p:sp>
      <p:sp>
        <p:nvSpPr>
          <p:cNvPr id="15" name="ZoneTexte 14">
            <a:extLst>
              <a:ext uri="{FF2B5EF4-FFF2-40B4-BE49-F238E27FC236}">
                <a16:creationId xmlns:a16="http://schemas.microsoft.com/office/drawing/2014/main" id="{F259E555-76F3-4541-9BEF-FCE65B8749B8}"/>
              </a:ext>
            </a:extLst>
          </p:cNvPr>
          <p:cNvSpPr txBox="1"/>
          <p:nvPr/>
        </p:nvSpPr>
        <p:spPr>
          <a:xfrm>
            <a:off x="6954828" y="5340202"/>
            <a:ext cx="5221575" cy="1107996"/>
          </a:xfrm>
          <a:prstGeom prst="rect">
            <a:avLst/>
          </a:prstGeom>
          <a:noFill/>
        </p:spPr>
        <p:txBody>
          <a:bodyPr wrap="square" rtlCol="0">
            <a:spAutoFit/>
          </a:bodyPr>
          <a:lstStyle/>
          <a:p>
            <a:r>
              <a:rPr lang="fr-FR" sz="2200" dirty="0"/>
              <a:t>Une bouteille de 10 litres pèse 13 Kg, quelle est le poids apparent de cette bouteille sous l’eau:</a:t>
            </a:r>
          </a:p>
        </p:txBody>
      </p:sp>
      <p:sp>
        <p:nvSpPr>
          <p:cNvPr id="16" name="ZoneTexte 15">
            <a:extLst>
              <a:ext uri="{FF2B5EF4-FFF2-40B4-BE49-F238E27FC236}">
                <a16:creationId xmlns:a16="http://schemas.microsoft.com/office/drawing/2014/main" id="{EF2C5F33-7040-4AAE-A496-FB38F6CFCF5B}"/>
              </a:ext>
            </a:extLst>
          </p:cNvPr>
          <p:cNvSpPr txBox="1"/>
          <p:nvPr/>
        </p:nvSpPr>
        <p:spPr>
          <a:xfrm>
            <a:off x="7833259" y="6013563"/>
            <a:ext cx="1949751" cy="430887"/>
          </a:xfrm>
          <a:prstGeom prst="rect">
            <a:avLst/>
          </a:prstGeom>
          <a:noFill/>
        </p:spPr>
        <p:txBody>
          <a:bodyPr wrap="square" rtlCol="0">
            <a:spAutoFit/>
          </a:bodyPr>
          <a:lstStyle/>
          <a:p>
            <a:r>
              <a:rPr lang="fr-FR" sz="2200" dirty="0"/>
              <a:t>13 – (10x1,03)</a:t>
            </a:r>
          </a:p>
        </p:txBody>
      </p:sp>
      <p:sp>
        <p:nvSpPr>
          <p:cNvPr id="17" name="ZoneTexte 16">
            <a:extLst>
              <a:ext uri="{FF2B5EF4-FFF2-40B4-BE49-F238E27FC236}">
                <a16:creationId xmlns:a16="http://schemas.microsoft.com/office/drawing/2014/main" id="{83190390-83CE-476F-92F2-7E53090B7456}"/>
              </a:ext>
            </a:extLst>
          </p:cNvPr>
          <p:cNvSpPr txBox="1"/>
          <p:nvPr/>
        </p:nvSpPr>
        <p:spPr>
          <a:xfrm>
            <a:off x="9665877" y="6013565"/>
            <a:ext cx="1949751" cy="430887"/>
          </a:xfrm>
          <a:prstGeom prst="rect">
            <a:avLst/>
          </a:prstGeom>
          <a:noFill/>
        </p:spPr>
        <p:txBody>
          <a:bodyPr wrap="square" rtlCol="0">
            <a:spAutoFit/>
          </a:bodyPr>
          <a:lstStyle/>
          <a:p>
            <a:r>
              <a:rPr lang="fr-FR" sz="2200" dirty="0"/>
              <a:t>= 2,7 Kg</a:t>
            </a:r>
          </a:p>
        </p:txBody>
      </p:sp>
    </p:spTree>
    <p:extLst>
      <p:ext uri="{BB962C8B-B14F-4D97-AF65-F5344CB8AC3E}">
        <p14:creationId xmlns:p14="http://schemas.microsoft.com/office/powerpoint/2010/main" val="35846625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animBg="1"/>
      <p:bldP spid="11" grpId="0"/>
      <p:bldP spid="12" grpId="0"/>
      <p:bldP spid="13" grpId="0"/>
      <p:bldP spid="14"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La dissolution des gaz</a:t>
            </a:r>
          </a:p>
        </p:txBody>
      </p:sp>
      <p:sp>
        <p:nvSpPr>
          <p:cNvPr id="4" name="Espace réservé du contenu 2"/>
          <p:cNvSpPr txBox="1">
            <a:spLocks/>
          </p:cNvSpPr>
          <p:nvPr/>
        </p:nvSpPr>
        <p:spPr>
          <a:xfrm>
            <a:off x="0" y="1854200"/>
            <a:ext cx="6090557" cy="423703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fr-FR" sz="2400" u="sng" dirty="0"/>
              <a:t>Prérequis</a:t>
            </a:r>
            <a:r>
              <a:rPr lang="fr-FR" sz="2400" dirty="0"/>
              <a:t>:</a:t>
            </a:r>
          </a:p>
          <a:p>
            <a:pPr algn="just"/>
            <a:r>
              <a:rPr lang="fr-FR" sz="2400" u="sng" dirty="0"/>
              <a:t>Objectifs</a:t>
            </a:r>
            <a:r>
              <a:rPr lang="fr-FR" sz="2400" dirty="0"/>
              <a:t>: Comprendre ce qu’il se passe physiologiquement pendant les phases de saturation et de désaturation, afin de mieux gérer sa décompression</a:t>
            </a:r>
          </a:p>
          <a:p>
            <a:pPr algn="just"/>
            <a:r>
              <a:rPr lang="fr-FR" sz="2400" u="sng" dirty="0"/>
              <a:t>Justification</a:t>
            </a:r>
            <a:r>
              <a:rPr lang="fr-FR" sz="2400" dirty="0"/>
              <a:t>: Présence de palier obligatoire plus rapidement dans l’espace 20 – 40 mètres</a:t>
            </a:r>
          </a:p>
        </p:txBody>
      </p:sp>
      <p:sp>
        <p:nvSpPr>
          <p:cNvPr id="5" name="Espace réservé du contenu 2"/>
          <p:cNvSpPr txBox="1">
            <a:spLocks/>
          </p:cNvSpPr>
          <p:nvPr/>
        </p:nvSpPr>
        <p:spPr>
          <a:xfrm>
            <a:off x="6111241" y="1853754"/>
            <a:ext cx="6080759" cy="425748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fr-FR" sz="2400" dirty="0"/>
              <a:t>I – La dissolution, pourquoi et comment?</a:t>
            </a:r>
          </a:p>
          <a:p>
            <a:endParaRPr lang="fr-FR" sz="2400" dirty="0"/>
          </a:p>
          <a:p>
            <a:r>
              <a:rPr lang="fr-FR" sz="2400" dirty="0"/>
              <a:t>II – Saturation et désaturation</a:t>
            </a:r>
          </a:p>
          <a:p>
            <a:endParaRPr lang="fr-FR" sz="2400" dirty="0"/>
          </a:p>
          <a:p>
            <a:endParaRPr lang="fr-FR" sz="2400" dirty="0"/>
          </a:p>
        </p:txBody>
      </p:sp>
    </p:spTree>
    <p:extLst>
      <p:ext uri="{BB962C8B-B14F-4D97-AF65-F5344CB8AC3E}">
        <p14:creationId xmlns:p14="http://schemas.microsoft.com/office/powerpoint/2010/main" val="20311011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5274129" y="4475064"/>
            <a:ext cx="3024000" cy="145764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pPr algn="ctr"/>
            <a:r>
              <a:rPr lang="fr-FR" dirty="0"/>
              <a:t>La dissolution des gaz</a:t>
            </a:r>
          </a:p>
        </p:txBody>
      </p:sp>
      <p:sp>
        <p:nvSpPr>
          <p:cNvPr id="3" name="Espace réservé du contenu 2"/>
          <p:cNvSpPr>
            <a:spLocks noGrp="1"/>
          </p:cNvSpPr>
          <p:nvPr>
            <p:ph idx="1"/>
          </p:nvPr>
        </p:nvSpPr>
        <p:spPr>
          <a:xfrm>
            <a:off x="0" y="1869852"/>
            <a:ext cx="12192000" cy="4253132"/>
          </a:xfrm>
        </p:spPr>
        <p:txBody>
          <a:bodyPr>
            <a:normAutofit/>
          </a:bodyPr>
          <a:lstStyle/>
          <a:p>
            <a:r>
              <a:rPr lang="fr-FR" sz="2400" u="sng" dirty="0"/>
              <a:t>Pourquoi et comment?</a:t>
            </a:r>
          </a:p>
          <a:p>
            <a:r>
              <a:rPr lang="fr-FR" sz="2400" dirty="0"/>
              <a:t>Un gaz ou mélange gazeux se dissous dans un liquide, s’il est soumis à une augmentation de pression.  </a:t>
            </a:r>
          </a:p>
          <a:p>
            <a:pPr marL="0" indent="0">
              <a:buNone/>
            </a:pPr>
            <a:r>
              <a:rPr lang="fr-FR" sz="2400" dirty="0"/>
              <a:t>- « la quantité de gaz dissoute dans un liquide est proportionnelle à la pression qu’exerce ce gaz sur le liquide »</a:t>
            </a:r>
          </a:p>
          <a:p>
            <a:r>
              <a:rPr lang="fr-FR" sz="2400" dirty="0"/>
              <a:t>Le corps humain est composé a plus de 70% d’eau</a:t>
            </a:r>
            <a:r>
              <a:rPr lang="fr-FR" sz="2400" u="sng" dirty="0"/>
              <a:t> </a:t>
            </a:r>
          </a:p>
          <a:p>
            <a:r>
              <a:rPr lang="fr-FR" sz="2400" dirty="0"/>
              <a:t>La dissolution est influencé par la surface de contact liquide/gaz, la température, la nature du liquide et du gaz</a:t>
            </a:r>
          </a:p>
          <a:p>
            <a:pPr marL="0" indent="0">
              <a:buNone/>
            </a:pPr>
            <a:endParaRPr lang="fr-FR" sz="2400" dirty="0"/>
          </a:p>
          <a:p>
            <a:endParaRPr lang="fr-FR" sz="2400" u="sng" dirty="0"/>
          </a:p>
        </p:txBody>
      </p:sp>
      <p:sp>
        <p:nvSpPr>
          <p:cNvPr id="4" name="Nuage 3"/>
          <p:cNvSpPr/>
          <p:nvPr/>
        </p:nvSpPr>
        <p:spPr>
          <a:xfrm>
            <a:off x="5294361" y="2582774"/>
            <a:ext cx="2985767" cy="1798170"/>
          </a:xfrm>
          <a:prstGeom prst="cloud">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p:cNvSpPr/>
          <p:nvPr/>
        </p:nvSpPr>
        <p:spPr>
          <a:xfrm>
            <a:off x="6457950" y="3298393"/>
            <a:ext cx="179614" cy="17915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p:cNvSpPr/>
          <p:nvPr/>
        </p:nvSpPr>
        <p:spPr>
          <a:xfrm>
            <a:off x="5789663" y="3487971"/>
            <a:ext cx="179614" cy="179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p:cNvSpPr/>
          <p:nvPr/>
        </p:nvSpPr>
        <p:spPr>
          <a:xfrm>
            <a:off x="6034678" y="3817265"/>
            <a:ext cx="179614" cy="179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6547757" y="2760934"/>
            <a:ext cx="179614" cy="179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7309849" y="3487972"/>
            <a:ext cx="179614" cy="179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6887938" y="3097449"/>
            <a:ext cx="179614" cy="179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p:nvPr/>
        </p:nvSpPr>
        <p:spPr>
          <a:xfrm>
            <a:off x="6844394" y="3669868"/>
            <a:ext cx="179614" cy="179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6017078" y="3208817"/>
            <a:ext cx="179614" cy="179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7322003" y="2997999"/>
            <a:ext cx="179614" cy="179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7575095" y="2850511"/>
            <a:ext cx="179614" cy="17915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p:cNvCxnSpPr>
            <a:cxnSpLocks/>
          </p:cNvCxnSpPr>
          <p:nvPr/>
        </p:nvCxnSpPr>
        <p:spPr>
          <a:xfrm>
            <a:off x="5241471" y="2367643"/>
            <a:ext cx="0" cy="3592286"/>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18" name="Connecteur droit 17"/>
          <p:cNvCxnSpPr>
            <a:cxnSpLocks/>
          </p:cNvCxnSpPr>
          <p:nvPr/>
        </p:nvCxnSpPr>
        <p:spPr>
          <a:xfrm>
            <a:off x="8333018" y="2356755"/>
            <a:ext cx="0" cy="3592286"/>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19" name="Connecteur droit 18"/>
          <p:cNvCxnSpPr>
            <a:cxnSpLocks/>
          </p:cNvCxnSpPr>
          <p:nvPr/>
        </p:nvCxnSpPr>
        <p:spPr>
          <a:xfrm flipH="1">
            <a:off x="5241471" y="5959929"/>
            <a:ext cx="3091548" cy="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30" name="Connecteur droit 29"/>
          <p:cNvCxnSpPr/>
          <p:nvPr/>
        </p:nvCxnSpPr>
        <p:spPr>
          <a:xfrm>
            <a:off x="5225142" y="2356755"/>
            <a:ext cx="3091547" cy="10888"/>
          </a:xfrm>
          <a:prstGeom prst="line">
            <a:avLst/>
          </a:prstGeom>
          <a:ln w="571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06192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1.45833E-6 -4.44444E-6 L 0.00247 0.10556 " pathEditMode="relative" rAng="0" ptsTypes="AA">
                                      <p:cBhvr>
                                        <p:cTn id="70" dur="2000" fill="hold"/>
                                        <p:tgtEl>
                                          <p:spTgt spid="30"/>
                                        </p:tgtEl>
                                        <p:attrNameLst>
                                          <p:attrName>ppt_x</p:attrName>
                                          <p:attrName>ppt_y</p:attrName>
                                        </p:attrNameLst>
                                      </p:cBhvr>
                                      <p:rCtr x="117" y="5278"/>
                                    </p:animMotion>
                                  </p:childTnLst>
                                </p:cTn>
                              </p:par>
                              <p:par>
                                <p:cTn id="71" presetID="6" presetClass="emph" presetSubtype="0" fill="hold" grpId="1" nodeType="withEffect">
                                  <p:stCondLst>
                                    <p:cond delay="0"/>
                                  </p:stCondLst>
                                  <p:childTnLst>
                                    <p:animScale>
                                      <p:cBhvr>
                                        <p:cTn id="72" dur="2000" fill="hold"/>
                                        <p:tgtEl>
                                          <p:spTgt spid="4"/>
                                        </p:tgtEl>
                                      </p:cBhvr>
                                      <p:by x="65000" y="65000"/>
                                    </p:animScale>
                                  </p:childTnLst>
                                </p:cTn>
                              </p:par>
                              <p:par>
                                <p:cTn id="73" presetID="42" presetClass="path" presetSubtype="0" accel="50000" decel="50000" fill="hold" grpId="2" nodeType="withEffect">
                                  <p:stCondLst>
                                    <p:cond delay="0"/>
                                  </p:stCondLst>
                                  <p:childTnLst>
                                    <p:animMotion origin="layout" path="M -6.25E-7 1.11111E-6 L 0.00039 0.04907 " pathEditMode="relative" rAng="0" ptsTypes="AA">
                                      <p:cBhvr>
                                        <p:cTn id="74" dur="2000" fill="hold"/>
                                        <p:tgtEl>
                                          <p:spTgt spid="4"/>
                                        </p:tgtEl>
                                        <p:attrNameLst>
                                          <p:attrName>ppt_x</p:attrName>
                                          <p:attrName>ppt_y</p:attrName>
                                        </p:attrNameLst>
                                      </p:cBhvr>
                                      <p:rCtr x="13" y="2454"/>
                                    </p:animMotion>
                                  </p:childTnLst>
                                </p:cTn>
                              </p:par>
                              <p:par>
                                <p:cTn id="75" presetID="42" presetClass="path" presetSubtype="0" accel="50000" decel="50000" fill="hold" grpId="1" nodeType="withEffect">
                                  <p:stCondLst>
                                    <p:cond delay="0"/>
                                  </p:stCondLst>
                                  <p:childTnLst>
                                    <p:animMotion origin="layout" path="M 0 0 L 0 0.25 E" pathEditMode="relative" ptsTypes="">
                                      <p:cBhvr>
                                        <p:cTn id="76" dur="2000" fill="hold"/>
                                        <p:tgtEl>
                                          <p:spTgt spid="9"/>
                                        </p:tgtEl>
                                        <p:attrNameLst>
                                          <p:attrName>ppt_x</p:attrName>
                                          <p:attrName>ppt_y</p:attrName>
                                        </p:attrNameLst>
                                      </p:cBhvr>
                                    </p:animMotion>
                                  </p:childTnLst>
                                </p:cTn>
                              </p:par>
                              <p:par>
                                <p:cTn id="77" presetID="42" presetClass="path" presetSubtype="0" accel="50000" decel="50000" fill="hold" grpId="1" nodeType="withEffect">
                                  <p:stCondLst>
                                    <p:cond delay="0"/>
                                  </p:stCondLst>
                                  <p:childTnLst>
                                    <p:animMotion origin="layout" path="M 0 0 L 0 0.25 E" pathEditMode="relative" ptsTypes="">
                                      <p:cBhvr>
                                        <p:cTn id="78" dur="2000" fill="hold"/>
                                        <p:tgtEl>
                                          <p:spTgt spid="7"/>
                                        </p:tgtEl>
                                        <p:attrNameLst>
                                          <p:attrName>ppt_x</p:attrName>
                                          <p:attrName>ppt_y</p:attrName>
                                        </p:attrNameLst>
                                      </p:cBhvr>
                                    </p:animMotion>
                                  </p:childTnLst>
                                </p:cTn>
                              </p:par>
                              <p:par>
                                <p:cTn id="79" presetID="42" presetClass="path" presetSubtype="0" accel="50000" decel="50000" fill="hold" grpId="1" nodeType="withEffect">
                                  <p:stCondLst>
                                    <p:cond delay="0"/>
                                  </p:stCondLst>
                                  <p:childTnLst>
                                    <p:animMotion origin="layout" path="M 0 0 L 0 0.25 E" pathEditMode="relative" ptsTypes="">
                                      <p:cBhvr>
                                        <p:cTn id="80" dur="2000" fill="hold"/>
                                        <p:tgtEl>
                                          <p:spTgt spid="6"/>
                                        </p:tgtEl>
                                        <p:attrNameLst>
                                          <p:attrName>ppt_x</p:attrName>
                                          <p:attrName>ppt_y</p:attrName>
                                        </p:attrNameLst>
                                      </p:cBhvr>
                                    </p:animMotion>
                                  </p:childTnLst>
                                </p:cTn>
                              </p:par>
                              <p:par>
                                <p:cTn id="81" presetID="42" presetClass="path" presetSubtype="0" accel="50000" decel="50000" fill="hold" grpId="1" nodeType="withEffect">
                                  <p:stCondLst>
                                    <p:cond delay="0"/>
                                  </p:stCondLst>
                                  <p:childTnLst>
                                    <p:animMotion origin="layout" path="M -1.04167E-6 7.40741E-7 L -1.04167E-6 0.29398 " pathEditMode="relative" rAng="0" ptsTypes="AA">
                                      <p:cBhvr>
                                        <p:cTn id="82" dur="2000" fill="hold"/>
                                        <p:tgtEl>
                                          <p:spTgt spid="8"/>
                                        </p:tgtEl>
                                        <p:attrNameLst>
                                          <p:attrName>ppt_x</p:attrName>
                                          <p:attrName>ppt_y</p:attrName>
                                        </p:attrNameLst>
                                      </p:cBhvr>
                                      <p:rCtr x="0" y="14699"/>
                                    </p:animMotion>
                                  </p:childTnLst>
                                </p:cTn>
                              </p:par>
                              <p:par>
                                <p:cTn id="83" presetID="42" presetClass="path" presetSubtype="0" accel="50000" decel="50000" fill="hold" grpId="1" nodeType="withEffect">
                                  <p:stCondLst>
                                    <p:cond delay="0"/>
                                  </p:stCondLst>
                                  <p:childTnLst>
                                    <p:animMotion origin="layout" path="M 4.16667E-6 -3.7037E-6 L -0.00092 0.28311 " pathEditMode="relative" rAng="0" ptsTypes="AA">
                                      <p:cBhvr>
                                        <p:cTn id="84" dur="2000" fill="hold"/>
                                        <p:tgtEl>
                                          <p:spTgt spid="14"/>
                                        </p:tgtEl>
                                        <p:attrNameLst>
                                          <p:attrName>ppt_x</p:attrName>
                                          <p:attrName>ppt_y</p:attrName>
                                        </p:attrNameLst>
                                      </p:cBhvr>
                                      <p:rCtr x="-52" y="14144"/>
                                    </p:animMotion>
                                  </p:childTnLst>
                                </p:cTn>
                              </p:par>
                              <p:par>
                                <p:cTn id="85" presetID="42" presetClass="path" presetSubtype="0" accel="50000" decel="50000" fill="hold" grpId="1" nodeType="withEffect">
                                  <p:stCondLst>
                                    <p:cond delay="0"/>
                                  </p:stCondLst>
                                  <p:childTnLst>
                                    <p:animMotion origin="layout" path="M 8.33333E-7 -1.48148E-6 L 6.25E-7 -2.96296E-6 " pathEditMode="relative" rAng="0" ptsTypes="AA">
                                      <p:cBhvr>
                                        <p:cTn id="86" dur="2000" fill="hold"/>
                                        <p:tgtEl>
                                          <p:spTgt spid="5"/>
                                        </p:tgtEl>
                                        <p:attrNameLst>
                                          <p:attrName>ppt_x</p:attrName>
                                          <p:attrName>ppt_y</p:attrName>
                                        </p:attrNameLst>
                                      </p:cBhvr>
                                      <p:rCtr x="0" y="3125"/>
                                    </p:animMotion>
                                  </p:childTnLst>
                                </p:cTn>
                              </p:par>
                              <p:par>
                                <p:cTn id="87" presetID="42" presetClass="path" presetSubtype="0" accel="50000" decel="50000" fill="hold" grpId="1" nodeType="withEffect">
                                  <p:stCondLst>
                                    <p:cond delay="0"/>
                                  </p:stCondLst>
                                  <p:childTnLst>
                                    <p:animMotion origin="layout" path="M -2.5E-6 -1.48148E-6 L -3.75E-6 4.07407E-6 " pathEditMode="relative" rAng="0" ptsTypes="AA">
                                      <p:cBhvr>
                                        <p:cTn id="88" dur="2000" fill="hold"/>
                                        <p:tgtEl>
                                          <p:spTgt spid="13"/>
                                        </p:tgtEl>
                                        <p:attrNameLst>
                                          <p:attrName>ppt_x</p:attrName>
                                          <p:attrName>ppt_y</p:attrName>
                                        </p:attrNameLst>
                                      </p:cBhvr>
                                      <p:rCtr x="39" y="2847"/>
                                    </p:animMotion>
                                  </p:childTnLst>
                                </p:cTn>
                              </p:par>
                              <p:par>
                                <p:cTn id="89" presetID="42" presetClass="path" presetSubtype="0" accel="50000" decel="50000" fill="hold" grpId="2" nodeType="withEffect">
                                  <p:stCondLst>
                                    <p:cond delay="0"/>
                                  </p:stCondLst>
                                  <p:childTnLst>
                                    <p:animMotion origin="layout" path="M 8.33333E-7 -1.48148E-6 L -0.03464 0.07569 " pathEditMode="relative" rAng="0" ptsTypes="AA">
                                      <p:cBhvr>
                                        <p:cTn id="90" dur="2000" fill="hold"/>
                                        <p:tgtEl>
                                          <p:spTgt spid="5"/>
                                        </p:tgtEl>
                                        <p:attrNameLst>
                                          <p:attrName>ppt_x</p:attrName>
                                          <p:attrName>ppt_y</p:attrName>
                                        </p:attrNameLst>
                                      </p:cBhvr>
                                      <p:rCtr x="-1771" y="3681"/>
                                    </p:animMotion>
                                  </p:childTnLst>
                                </p:cTn>
                              </p:par>
                              <p:par>
                                <p:cTn id="91" presetID="42" presetClass="path" presetSubtype="0" accel="50000" decel="50000" fill="hold" grpId="2" nodeType="withEffect">
                                  <p:stCondLst>
                                    <p:cond delay="0"/>
                                  </p:stCondLst>
                                  <p:childTnLst>
                                    <p:animMotion origin="layout" path="M -2.5E-6 -1.48148E-6 L -0.00091 0.07129 " pathEditMode="relative" rAng="0" ptsTypes="AA">
                                      <p:cBhvr>
                                        <p:cTn id="92" dur="2000" fill="hold"/>
                                        <p:tgtEl>
                                          <p:spTgt spid="13"/>
                                        </p:tgtEl>
                                        <p:attrNameLst>
                                          <p:attrName>ppt_x</p:attrName>
                                          <p:attrName>ppt_y</p:attrName>
                                        </p:attrNameLst>
                                      </p:cBhvr>
                                      <p:rCtr x="-26" y="3681"/>
                                    </p:animMotion>
                                  </p:childTnLst>
                                </p:cTn>
                              </p:par>
                              <p:par>
                                <p:cTn id="93" presetID="42" presetClass="path" presetSubtype="0" accel="50000" decel="50000" fill="hold" grpId="1" nodeType="withEffect">
                                  <p:stCondLst>
                                    <p:cond delay="0"/>
                                  </p:stCondLst>
                                  <p:childTnLst>
                                    <p:animMotion origin="layout" path="M 0.0013 2.96296E-6 L 0.05716 0.02685 " pathEditMode="relative" rAng="0" ptsTypes="AA">
                                      <p:cBhvr>
                                        <p:cTn id="94" dur="2000" fill="hold"/>
                                        <p:tgtEl>
                                          <p:spTgt spid="12"/>
                                        </p:tgtEl>
                                        <p:attrNameLst>
                                          <p:attrName>ppt_x</p:attrName>
                                          <p:attrName>ppt_y</p:attrName>
                                        </p:attrNameLst>
                                      </p:cBhvr>
                                      <p:rCtr x="2786" y="1343"/>
                                    </p:animMotion>
                                  </p:childTnLst>
                                </p:cTn>
                              </p:par>
                              <p:par>
                                <p:cTn id="95" presetID="42" presetClass="path" presetSubtype="0" accel="50000" decel="50000" fill="hold" grpId="1" nodeType="withEffect">
                                  <p:stCondLst>
                                    <p:cond delay="0"/>
                                  </p:stCondLst>
                                  <p:childTnLst>
                                    <p:animMotion origin="layout" path="M -0.01445 -0.01459 L -0.03424 0.01898 " pathEditMode="fixed" rAng="0" ptsTypes="AA">
                                      <p:cBhvr>
                                        <p:cTn id="96" dur="2000" fill="hold"/>
                                        <p:tgtEl>
                                          <p:spTgt spid="10"/>
                                        </p:tgtEl>
                                        <p:attrNameLst>
                                          <p:attrName>ppt_x</p:attrName>
                                          <p:attrName>ppt_y</p:attrName>
                                        </p:attrNameLst>
                                      </p:cBhvr>
                                      <p:rCtr x="-990" y="1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 grpId="0" animBg="1"/>
      <p:bldP spid="4" grpId="1" animBg="1"/>
      <p:bldP spid="4" grpId="2" animBg="1"/>
      <p:bldP spid="5" grpId="0" animBg="1"/>
      <p:bldP spid="5" grpId="1" animBg="1"/>
      <p:bldP spid="5" grpId="2"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2" grpId="0" animBg="1"/>
      <p:bldP spid="12" grpId="1" animBg="1"/>
      <p:bldP spid="13" grpId="0" animBg="1"/>
      <p:bldP spid="13" grpId="1" animBg="1"/>
      <p:bldP spid="13" grpId="2" animBg="1"/>
      <p:bldP spid="14" grpId="0" animBg="1"/>
      <p:bldP spid="1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La dissolution des gaz</a:t>
            </a:r>
          </a:p>
        </p:txBody>
      </p:sp>
      <p:sp>
        <p:nvSpPr>
          <p:cNvPr id="4" name="ZoneTexte 3"/>
          <p:cNvSpPr txBox="1"/>
          <p:nvPr/>
        </p:nvSpPr>
        <p:spPr>
          <a:xfrm>
            <a:off x="-146957" y="0"/>
            <a:ext cx="12540343" cy="6948000"/>
          </a:xfrm>
          <a:prstGeom prst="rect">
            <a:avLst/>
          </a:prstGeom>
          <a:solidFill>
            <a:schemeClr val="bg1"/>
          </a:solidFill>
          <a:ln w="38100">
            <a:solidFill>
              <a:schemeClr val="tx1"/>
            </a:solidFill>
          </a:ln>
        </p:spPr>
        <p:txBody>
          <a:bodyPr wrap="square" rtlCol="0">
            <a:spAutoFit/>
          </a:bodyPr>
          <a:lstStyle/>
          <a:p>
            <a:endParaRPr lang="fr-FR" dirty="0"/>
          </a:p>
        </p:txBody>
      </p:sp>
      <p:sp>
        <p:nvSpPr>
          <p:cNvPr id="3" name="Espace réservé du contenu 2"/>
          <p:cNvSpPr>
            <a:spLocks noGrp="1"/>
          </p:cNvSpPr>
          <p:nvPr>
            <p:ph idx="1"/>
          </p:nvPr>
        </p:nvSpPr>
        <p:spPr>
          <a:xfrm>
            <a:off x="0" y="1690464"/>
            <a:ext cx="4792642" cy="5347146"/>
          </a:xfrm>
        </p:spPr>
        <p:txBody>
          <a:bodyPr>
            <a:normAutofit lnSpcReduction="10000"/>
          </a:bodyPr>
          <a:lstStyle/>
          <a:p>
            <a:r>
              <a:rPr lang="fr-FR" sz="2600" u="sng" dirty="0"/>
              <a:t>La saturation et la désaturation</a:t>
            </a:r>
          </a:p>
          <a:p>
            <a:r>
              <a:rPr lang="fr-FR" sz="2400" dirty="0"/>
              <a:t>Pendant la descente et la ballade au fond nos tissus saturent </a:t>
            </a:r>
          </a:p>
          <a:p>
            <a:r>
              <a:rPr lang="fr-FR" sz="2400" dirty="0"/>
              <a:t>Pendant la remontée, nos tissus sont sursaturés</a:t>
            </a:r>
          </a:p>
          <a:p>
            <a:r>
              <a:rPr lang="fr-FR" sz="2400" dirty="0"/>
              <a:t>Lors d’une remontée contrôlée, comme ici, l’écart entre la pression du milieu et la pression du gaz dissous est faible, le </a:t>
            </a:r>
            <a:r>
              <a:rPr lang="fr-FR" sz="2400" b="1" dirty="0"/>
              <a:t>seuil de sursaturation critique </a:t>
            </a:r>
            <a:r>
              <a:rPr lang="fr-FR" sz="2400" dirty="0"/>
              <a:t>n’est pas atteint. Seul des bulles silencieuses sont produites.</a:t>
            </a:r>
          </a:p>
          <a:p>
            <a:endParaRPr lang="fr-FR" sz="2400" dirty="0"/>
          </a:p>
          <a:p>
            <a:endParaRPr lang="fr-FR" sz="2400" dirty="0"/>
          </a:p>
        </p:txBody>
      </p:sp>
      <p:cxnSp>
        <p:nvCxnSpPr>
          <p:cNvPr id="6" name="Connecteur droit 5"/>
          <p:cNvCxnSpPr/>
          <p:nvPr/>
        </p:nvCxnSpPr>
        <p:spPr>
          <a:xfrm>
            <a:off x="4539343" y="702128"/>
            <a:ext cx="604157" cy="42454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Connecteur droit 6"/>
          <p:cNvCxnSpPr>
            <a:cxnSpLocks/>
          </p:cNvCxnSpPr>
          <p:nvPr/>
        </p:nvCxnSpPr>
        <p:spPr>
          <a:xfrm flipH="1">
            <a:off x="5143501" y="4947557"/>
            <a:ext cx="355962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Connecteur droit 9"/>
          <p:cNvCxnSpPr>
            <a:cxnSpLocks/>
          </p:cNvCxnSpPr>
          <p:nvPr/>
        </p:nvCxnSpPr>
        <p:spPr>
          <a:xfrm flipH="1">
            <a:off x="8703131" y="2286000"/>
            <a:ext cx="587826" cy="266155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Connecteur droit 13"/>
          <p:cNvCxnSpPr>
            <a:cxnSpLocks/>
          </p:cNvCxnSpPr>
          <p:nvPr/>
        </p:nvCxnSpPr>
        <p:spPr>
          <a:xfrm flipH="1">
            <a:off x="9290957" y="2286000"/>
            <a:ext cx="95731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Connecteur droit 15"/>
          <p:cNvCxnSpPr>
            <a:cxnSpLocks/>
          </p:cNvCxnSpPr>
          <p:nvPr/>
        </p:nvCxnSpPr>
        <p:spPr>
          <a:xfrm flipH="1">
            <a:off x="10248274" y="702126"/>
            <a:ext cx="806580" cy="1580020"/>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20" name="Tableau 19"/>
          <p:cNvGraphicFramePr>
            <a:graphicFrameLocks noGrp="1"/>
          </p:cNvGraphicFramePr>
          <p:nvPr>
            <p:extLst>
              <p:ext uri="{D42A27DB-BD31-4B8C-83A1-F6EECF244321}">
                <p14:modId xmlns:p14="http://schemas.microsoft.com/office/powerpoint/2010/main" val="3140701448"/>
              </p:ext>
            </p:extLst>
          </p:nvPr>
        </p:nvGraphicFramePr>
        <p:xfrm>
          <a:off x="4710337" y="131090"/>
          <a:ext cx="923471" cy="914400"/>
        </p:xfrm>
        <a:graphic>
          <a:graphicData uri="http://schemas.openxmlformats.org/drawingml/2006/table">
            <a:tbl>
              <a:tblPr firstRow="1" bandRow="1">
                <a:tableStyleId>{5C22544A-7EE6-4342-B048-85BDC9FD1C3A}</a:tableStyleId>
              </a:tblPr>
              <a:tblGrid>
                <a:gridCol w="923471">
                  <a:extLst>
                    <a:ext uri="{9D8B030D-6E8A-4147-A177-3AD203B41FA5}">
                      <a16:colId xmlns:a16="http://schemas.microsoft.com/office/drawing/2014/main" val="2635716955"/>
                    </a:ext>
                  </a:extLst>
                </a:gridCol>
              </a:tblGrid>
              <a:tr h="370840">
                <a:tc>
                  <a:txBody>
                    <a:bodyPr/>
                    <a:lstStyle/>
                    <a:p>
                      <a:pPr algn="ctr"/>
                      <a:r>
                        <a:rPr lang="fr-FR" sz="2400" dirty="0"/>
                        <a:t>+</a:t>
                      </a:r>
                    </a:p>
                  </a:txBody>
                  <a:tcPr>
                    <a:solidFill>
                      <a:schemeClr val="accent5">
                        <a:lumMod val="75000"/>
                      </a:schemeClr>
                    </a:solidFill>
                  </a:tcPr>
                </a:tc>
                <a:extLst>
                  <a:ext uri="{0D108BD9-81ED-4DB2-BD59-A6C34878D82A}">
                    <a16:rowId xmlns:a16="http://schemas.microsoft.com/office/drawing/2014/main" val="3208733780"/>
                  </a:ext>
                </a:extLst>
              </a:tr>
              <a:tr h="290550">
                <a:tc>
                  <a:txBody>
                    <a:bodyPr/>
                    <a:lstStyle/>
                    <a:p>
                      <a:pPr algn="ctr"/>
                      <a:r>
                        <a:rPr lang="fr-FR" sz="2400" dirty="0"/>
                        <a:t>+</a:t>
                      </a:r>
                    </a:p>
                  </a:txBody>
                  <a:tcPr>
                    <a:solidFill>
                      <a:schemeClr val="accent1">
                        <a:lumMod val="60000"/>
                        <a:lumOff val="40000"/>
                      </a:schemeClr>
                    </a:solidFill>
                  </a:tcPr>
                </a:tc>
                <a:extLst>
                  <a:ext uri="{0D108BD9-81ED-4DB2-BD59-A6C34878D82A}">
                    <a16:rowId xmlns:a16="http://schemas.microsoft.com/office/drawing/2014/main" val="1323971159"/>
                  </a:ext>
                </a:extLst>
              </a:tr>
            </a:tbl>
          </a:graphicData>
        </a:graphic>
      </p:graphicFrame>
      <p:graphicFrame>
        <p:nvGraphicFramePr>
          <p:cNvPr id="21" name="Tableau 20"/>
          <p:cNvGraphicFramePr>
            <a:graphicFrameLocks noGrp="1"/>
          </p:cNvGraphicFramePr>
          <p:nvPr>
            <p:extLst>
              <p:ext uri="{D42A27DB-BD31-4B8C-83A1-F6EECF244321}">
                <p14:modId xmlns:p14="http://schemas.microsoft.com/office/powerpoint/2010/main" val="179544837"/>
              </p:ext>
            </p:extLst>
          </p:nvPr>
        </p:nvGraphicFramePr>
        <p:xfrm>
          <a:off x="5160422" y="3993956"/>
          <a:ext cx="1248048" cy="914400"/>
        </p:xfrm>
        <a:graphic>
          <a:graphicData uri="http://schemas.openxmlformats.org/drawingml/2006/table">
            <a:tbl>
              <a:tblPr firstRow="1" bandRow="1">
                <a:tableStyleId>{5C22544A-7EE6-4342-B048-85BDC9FD1C3A}</a:tableStyleId>
              </a:tblPr>
              <a:tblGrid>
                <a:gridCol w="1248048">
                  <a:extLst>
                    <a:ext uri="{9D8B030D-6E8A-4147-A177-3AD203B41FA5}">
                      <a16:colId xmlns:a16="http://schemas.microsoft.com/office/drawing/2014/main" val="2635716955"/>
                    </a:ext>
                  </a:extLst>
                </a:gridCol>
              </a:tblGrid>
              <a:tr h="370840">
                <a:tc>
                  <a:txBody>
                    <a:bodyPr/>
                    <a:lstStyle/>
                    <a:p>
                      <a:pPr algn="ctr"/>
                      <a:r>
                        <a:rPr lang="fr-FR" sz="2400" dirty="0"/>
                        <a:t>+++++</a:t>
                      </a:r>
                    </a:p>
                  </a:txBody>
                  <a:tcPr>
                    <a:solidFill>
                      <a:schemeClr val="accent5">
                        <a:lumMod val="75000"/>
                      </a:schemeClr>
                    </a:solidFill>
                  </a:tcPr>
                </a:tc>
                <a:extLst>
                  <a:ext uri="{0D108BD9-81ED-4DB2-BD59-A6C34878D82A}">
                    <a16:rowId xmlns:a16="http://schemas.microsoft.com/office/drawing/2014/main" val="3208733780"/>
                  </a:ext>
                </a:extLst>
              </a:tr>
              <a:tr h="370840">
                <a:tc>
                  <a:txBody>
                    <a:bodyPr/>
                    <a:lstStyle/>
                    <a:p>
                      <a:pPr algn="ctr"/>
                      <a:r>
                        <a:rPr lang="fr-FR" sz="2400" dirty="0"/>
                        <a:t>++</a:t>
                      </a:r>
                    </a:p>
                  </a:txBody>
                  <a:tcPr>
                    <a:solidFill>
                      <a:schemeClr val="accent1">
                        <a:lumMod val="60000"/>
                        <a:lumOff val="40000"/>
                      </a:schemeClr>
                    </a:solidFill>
                  </a:tcPr>
                </a:tc>
                <a:extLst>
                  <a:ext uri="{0D108BD9-81ED-4DB2-BD59-A6C34878D82A}">
                    <a16:rowId xmlns:a16="http://schemas.microsoft.com/office/drawing/2014/main" val="1323971159"/>
                  </a:ext>
                </a:extLst>
              </a:tr>
            </a:tbl>
          </a:graphicData>
        </a:graphic>
      </p:graphicFrame>
      <p:graphicFrame>
        <p:nvGraphicFramePr>
          <p:cNvPr id="22" name="Tableau 21"/>
          <p:cNvGraphicFramePr>
            <a:graphicFrameLocks noGrp="1"/>
          </p:cNvGraphicFramePr>
          <p:nvPr>
            <p:extLst>
              <p:ext uri="{D42A27DB-BD31-4B8C-83A1-F6EECF244321}">
                <p14:modId xmlns:p14="http://schemas.microsoft.com/office/powerpoint/2010/main" val="1817663360"/>
              </p:ext>
            </p:extLst>
          </p:nvPr>
        </p:nvGraphicFramePr>
        <p:xfrm>
          <a:off x="8225517" y="1330332"/>
          <a:ext cx="923471" cy="914400"/>
        </p:xfrm>
        <a:graphic>
          <a:graphicData uri="http://schemas.openxmlformats.org/drawingml/2006/table">
            <a:tbl>
              <a:tblPr firstRow="1" bandRow="1">
                <a:tableStyleId>{5C22544A-7EE6-4342-B048-85BDC9FD1C3A}</a:tableStyleId>
              </a:tblPr>
              <a:tblGrid>
                <a:gridCol w="923471">
                  <a:extLst>
                    <a:ext uri="{9D8B030D-6E8A-4147-A177-3AD203B41FA5}">
                      <a16:colId xmlns:a16="http://schemas.microsoft.com/office/drawing/2014/main" val="2635716955"/>
                    </a:ext>
                  </a:extLst>
                </a:gridCol>
              </a:tblGrid>
              <a:tr h="370840">
                <a:tc>
                  <a:txBody>
                    <a:bodyPr/>
                    <a:lstStyle/>
                    <a:p>
                      <a:pPr algn="ctr"/>
                      <a:r>
                        <a:rPr lang="fr-FR" sz="2400" dirty="0"/>
                        <a:t>++</a:t>
                      </a:r>
                    </a:p>
                  </a:txBody>
                  <a:tcPr>
                    <a:solidFill>
                      <a:schemeClr val="accent5">
                        <a:lumMod val="75000"/>
                      </a:schemeClr>
                    </a:solidFill>
                  </a:tcPr>
                </a:tc>
                <a:extLst>
                  <a:ext uri="{0D108BD9-81ED-4DB2-BD59-A6C34878D82A}">
                    <a16:rowId xmlns:a16="http://schemas.microsoft.com/office/drawing/2014/main" val="3208733780"/>
                  </a:ext>
                </a:extLst>
              </a:tr>
              <a:tr h="370840">
                <a:tc>
                  <a:txBody>
                    <a:bodyPr/>
                    <a:lstStyle/>
                    <a:p>
                      <a:pPr algn="ctr"/>
                      <a:r>
                        <a:rPr lang="fr-FR" sz="2400" dirty="0"/>
                        <a:t>+++-</a:t>
                      </a:r>
                    </a:p>
                  </a:txBody>
                  <a:tcPr>
                    <a:solidFill>
                      <a:schemeClr val="accent1">
                        <a:lumMod val="60000"/>
                        <a:lumOff val="40000"/>
                      </a:schemeClr>
                    </a:solidFill>
                  </a:tcPr>
                </a:tc>
                <a:extLst>
                  <a:ext uri="{0D108BD9-81ED-4DB2-BD59-A6C34878D82A}">
                    <a16:rowId xmlns:a16="http://schemas.microsoft.com/office/drawing/2014/main" val="1323971159"/>
                  </a:ext>
                </a:extLst>
              </a:tr>
            </a:tbl>
          </a:graphicData>
        </a:graphic>
      </p:graphicFrame>
      <p:graphicFrame>
        <p:nvGraphicFramePr>
          <p:cNvPr id="23" name="Tableau 22"/>
          <p:cNvGraphicFramePr>
            <a:graphicFrameLocks noGrp="1"/>
          </p:cNvGraphicFramePr>
          <p:nvPr>
            <p:extLst>
              <p:ext uri="{D42A27DB-BD31-4B8C-83A1-F6EECF244321}">
                <p14:modId xmlns:p14="http://schemas.microsoft.com/office/powerpoint/2010/main" val="2760926038"/>
              </p:ext>
            </p:extLst>
          </p:nvPr>
        </p:nvGraphicFramePr>
        <p:xfrm>
          <a:off x="7438162" y="3991026"/>
          <a:ext cx="1232310" cy="914400"/>
        </p:xfrm>
        <a:graphic>
          <a:graphicData uri="http://schemas.openxmlformats.org/drawingml/2006/table">
            <a:tbl>
              <a:tblPr firstRow="1" bandRow="1">
                <a:tableStyleId>{5C22544A-7EE6-4342-B048-85BDC9FD1C3A}</a:tableStyleId>
              </a:tblPr>
              <a:tblGrid>
                <a:gridCol w="1232310">
                  <a:extLst>
                    <a:ext uri="{9D8B030D-6E8A-4147-A177-3AD203B41FA5}">
                      <a16:colId xmlns:a16="http://schemas.microsoft.com/office/drawing/2014/main" val="2635716955"/>
                    </a:ext>
                  </a:extLst>
                </a:gridCol>
              </a:tblGrid>
              <a:tr h="370840">
                <a:tc>
                  <a:txBody>
                    <a:bodyPr/>
                    <a:lstStyle/>
                    <a:p>
                      <a:pPr algn="ctr"/>
                      <a:r>
                        <a:rPr lang="fr-FR" sz="2400" dirty="0"/>
                        <a:t>+++++</a:t>
                      </a:r>
                    </a:p>
                  </a:txBody>
                  <a:tcPr>
                    <a:solidFill>
                      <a:schemeClr val="accent5">
                        <a:lumMod val="75000"/>
                      </a:schemeClr>
                    </a:solidFill>
                  </a:tcPr>
                </a:tc>
                <a:extLst>
                  <a:ext uri="{0D108BD9-81ED-4DB2-BD59-A6C34878D82A}">
                    <a16:rowId xmlns:a16="http://schemas.microsoft.com/office/drawing/2014/main" val="3208733780"/>
                  </a:ext>
                </a:extLst>
              </a:tr>
              <a:tr h="370840">
                <a:tc>
                  <a:txBody>
                    <a:bodyPr/>
                    <a:lstStyle/>
                    <a:p>
                      <a:pPr algn="ctr"/>
                      <a:r>
                        <a:rPr lang="fr-FR" sz="2400" dirty="0"/>
                        <a:t>++++</a:t>
                      </a:r>
                    </a:p>
                  </a:txBody>
                  <a:tcPr>
                    <a:solidFill>
                      <a:schemeClr val="accent1">
                        <a:lumMod val="60000"/>
                        <a:lumOff val="40000"/>
                      </a:schemeClr>
                    </a:solidFill>
                  </a:tcPr>
                </a:tc>
                <a:extLst>
                  <a:ext uri="{0D108BD9-81ED-4DB2-BD59-A6C34878D82A}">
                    <a16:rowId xmlns:a16="http://schemas.microsoft.com/office/drawing/2014/main" val="1323971159"/>
                  </a:ext>
                </a:extLst>
              </a:tr>
            </a:tbl>
          </a:graphicData>
        </a:graphic>
      </p:graphicFrame>
      <p:graphicFrame>
        <p:nvGraphicFramePr>
          <p:cNvPr id="24" name="Tableau 23"/>
          <p:cNvGraphicFramePr>
            <a:graphicFrameLocks noGrp="1"/>
          </p:cNvGraphicFramePr>
          <p:nvPr>
            <p:extLst>
              <p:ext uri="{D42A27DB-BD31-4B8C-83A1-F6EECF244321}">
                <p14:modId xmlns:p14="http://schemas.microsoft.com/office/powerpoint/2010/main" val="3522793400"/>
              </p:ext>
            </p:extLst>
          </p:nvPr>
        </p:nvGraphicFramePr>
        <p:xfrm>
          <a:off x="10748942" y="1356119"/>
          <a:ext cx="923471" cy="914400"/>
        </p:xfrm>
        <a:graphic>
          <a:graphicData uri="http://schemas.openxmlformats.org/drawingml/2006/table">
            <a:tbl>
              <a:tblPr firstRow="1" bandRow="1">
                <a:tableStyleId>{5C22544A-7EE6-4342-B048-85BDC9FD1C3A}</a:tableStyleId>
              </a:tblPr>
              <a:tblGrid>
                <a:gridCol w="923471">
                  <a:extLst>
                    <a:ext uri="{9D8B030D-6E8A-4147-A177-3AD203B41FA5}">
                      <a16:colId xmlns:a16="http://schemas.microsoft.com/office/drawing/2014/main" val="2635716955"/>
                    </a:ext>
                  </a:extLst>
                </a:gridCol>
              </a:tblGrid>
              <a:tr h="370840">
                <a:tc>
                  <a:txBody>
                    <a:bodyPr/>
                    <a:lstStyle/>
                    <a:p>
                      <a:pPr algn="ctr"/>
                      <a:r>
                        <a:rPr lang="fr-FR" sz="2400" dirty="0"/>
                        <a:t>++</a:t>
                      </a:r>
                    </a:p>
                  </a:txBody>
                  <a:tcPr>
                    <a:solidFill>
                      <a:schemeClr val="accent5">
                        <a:lumMod val="75000"/>
                      </a:schemeClr>
                    </a:solidFill>
                  </a:tcPr>
                </a:tc>
                <a:extLst>
                  <a:ext uri="{0D108BD9-81ED-4DB2-BD59-A6C34878D82A}">
                    <a16:rowId xmlns:a16="http://schemas.microsoft.com/office/drawing/2014/main" val="3208733780"/>
                  </a:ext>
                </a:extLst>
              </a:tr>
              <a:tr h="370840">
                <a:tc>
                  <a:txBody>
                    <a:bodyPr/>
                    <a:lstStyle/>
                    <a:p>
                      <a:pPr algn="ctr"/>
                      <a:r>
                        <a:rPr lang="fr-FR" sz="2400" dirty="0"/>
                        <a:t>++-</a:t>
                      </a:r>
                    </a:p>
                  </a:txBody>
                  <a:tcPr>
                    <a:solidFill>
                      <a:schemeClr val="accent1">
                        <a:lumMod val="60000"/>
                        <a:lumOff val="40000"/>
                      </a:schemeClr>
                    </a:solidFill>
                  </a:tcPr>
                </a:tc>
                <a:extLst>
                  <a:ext uri="{0D108BD9-81ED-4DB2-BD59-A6C34878D82A}">
                    <a16:rowId xmlns:a16="http://schemas.microsoft.com/office/drawing/2014/main" val="1323971159"/>
                  </a:ext>
                </a:extLst>
              </a:tr>
            </a:tbl>
          </a:graphicData>
        </a:graphic>
      </p:graphicFrame>
      <p:graphicFrame>
        <p:nvGraphicFramePr>
          <p:cNvPr id="25" name="Tableau 24"/>
          <p:cNvGraphicFramePr>
            <a:graphicFrameLocks noGrp="1"/>
          </p:cNvGraphicFramePr>
          <p:nvPr>
            <p:extLst>
              <p:ext uri="{D42A27DB-BD31-4B8C-83A1-F6EECF244321}">
                <p14:modId xmlns:p14="http://schemas.microsoft.com/office/powerpoint/2010/main" val="2008691706"/>
              </p:ext>
            </p:extLst>
          </p:nvPr>
        </p:nvGraphicFramePr>
        <p:xfrm>
          <a:off x="11228354" y="56220"/>
          <a:ext cx="923471" cy="914400"/>
        </p:xfrm>
        <a:graphic>
          <a:graphicData uri="http://schemas.openxmlformats.org/drawingml/2006/table">
            <a:tbl>
              <a:tblPr firstRow="1" bandRow="1">
                <a:tableStyleId>{5C22544A-7EE6-4342-B048-85BDC9FD1C3A}</a:tableStyleId>
              </a:tblPr>
              <a:tblGrid>
                <a:gridCol w="923471">
                  <a:extLst>
                    <a:ext uri="{9D8B030D-6E8A-4147-A177-3AD203B41FA5}">
                      <a16:colId xmlns:a16="http://schemas.microsoft.com/office/drawing/2014/main" val="2635716955"/>
                    </a:ext>
                  </a:extLst>
                </a:gridCol>
              </a:tblGrid>
              <a:tr h="370840">
                <a:tc>
                  <a:txBody>
                    <a:bodyPr/>
                    <a:lstStyle/>
                    <a:p>
                      <a:pPr algn="ctr"/>
                      <a:r>
                        <a:rPr lang="fr-FR" sz="2400" dirty="0"/>
                        <a:t>+</a:t>
                      </a:r>
                    </a:p>
                  </a:txBody>
                  <a:tcPr>
                    <a:solidFill>
                      <a:schemeClr val="accent5">
                        <a:lumMod val="75000"/>
                      </a:schemeClr>
                    </a:solidFill>
                  </a:tcPr>
                </a:tc>
                <a:extLst>
                  <a:ext uri="{0D108BD9-81ED-4DB2-BD59-A6C34878D82A}">
                    <a16:rowId xmlns:a16="http://schemas.microsoft.com/office/drawing/2014/main" val="3208733780"/>
                  </a:ext>
                </a:extLst>
              </a:tr>
              <a:tr h="370840">
                <a:tc>
                  <a:txBody>
                    <a:bodyPr/>
                    <a:lstStyle/>
                    <a:p>
                      <a:pPr algn="ctr"/>
                      <a:r>
                        <a:rPr lang="fr-FR" sz="2400" dirty="0"/>
                        <a:t>++</a:t>
                      </a:r>
                    </a:p>
                  </a:txBody>
                  <a:tcPr>
                    <a:solidFill>
                      <a:schemeClr val="accent1">
                        <a:lumMod val="60000"/>
                        <a:lumOff val="40000"/>
                      </a:schemeClr>
                    </a:solidFill>
                  </a:tcPr>
                </a:tc>
                <a:extLst>
                  <a:ext uri="{0D108BD9-81ED-4DB2-BD59-A6C34878D82A}">
                    <a16:rowId xmlns:a16="http://schemas.microsoft.com/office/drawing/2014/main" val="1323971159"/>
                  </a:ext>
                </a:extLst>
              </a:tr>
            </a:tbl>
          </a:graphicData>
        </a:graphic>
      </p:graphicFrame>
      <p:graphicFrame>
        <p:nvGraphicFramePr>
          <p:cNvPr id="26" name="Tableau 25"/>
          <p:cNvGraphicFramePr>
            <a:graphicFrameLocks noGrp="1"/>
          </p:cNvGraphicFramePr>
          <p:nvPr>
            <p:extLst>
              <p:ext uri="{D42A27DB-BD31-4B8C-83A1-F6EECF244321}">
                <p14:modId xmlns:p14="http://schemas.microsoft.com/office/powerpoint/2010/main" val="204021562"/>
              </p:ext>
            </p:extLst>
          </p:nvPr>
        </p:nvGraphicFramePr>
        <p:xfrm>
          <a:off x="8352271" y="5986806"/>
          <a:ext cx="3853337" cy="914400"/>
        </p:xfrm>
        <a:graphic>
          <a:graphicData uri="http://schemas.openxmlformats.org/drawingml/2006/table">
            <a:tbl>
              <a:tblPr firstRow="1" bandRow="1">
                <a:tableStyleId>{5C22544A-7EE6-4342-B048-85BDC9FD1C3A}</a:tableStyleId>
              </a:tblPr>
              <a:tblGrid>
                <a:gridCol w="3853337">
                  <a:extLst>
                    <a:ext uri="{9D8B030D-6E8A-4147-A177-3AD203B41FA5}">
                      <a16:colId xmlns:a16="http://schemas.microsoft.com/office/drawing/2014/main" val="2635716955"/>
                    </a:ext>
                  </a:extLst>
                </a:gridCol>
              </a:tblGrid>
              <a:tr h="370840">
                <a:tc>
                  <a:txBody>
                    <a:bodyPr/>
                    <a:lstStyle/>
                    <a:p>
                      <a:pPr algn="ctr"/>
                      <a:r>
                        <a:rPr lang="fr-FR" sz="2400" dirty="0"/>
                        <a:t>Pression du gaz respiré</a:t>
                      </a:r>
                    </a:p>
                  </a:txBody>
                  <a:tcPr>
                    <a:solidFill>
                      <a:schemeClr val="accent5">
                        <a:lumMod val="75000"/>
                      </a:schemeClr>
                    </a:solidFill>
                  </a:tcPr>
                </a:tc>
                <a:extLst>
                  <a:ext uri="{0D108BD9-81ED-4DB2-BD59-A6C34878D82A}">
                    <a16:rowId xmlns:a16="http://schemas.microsoft.com/office/drawing/2014/main" val="3208733780"/>
                  </a:ext>
                </a:extLst>
              </a:tr>
              <a:tr h="370840">
                <a:tc>
                  <a:txBody>
                    <a:bodyPr/>
                    <a:lstStyle/>
                    <a:p>
                      <a:pPr algn="ctr"/>
                      <a:r>
                        <a:rPr lang="fr-FR" sz="2400" b="1" dirty="0"/>
                        <a:t>Pression gaz dissous</a:t>
                      </a:r>
                    </a:p>
                  </a:txBody>
                  <a:tcPr>
                    <a:solidFill>
                      <a:schemeClr val="accent1">
                        <a:lumMod val="60000"/>
                        <a:lumOff val="40000"/>
                      </a:schemeClr>
                    </a:solidFill>
                  </a:tcPr>
                </a:tc>
                <a:extLst>
                  <a:ext uri="{0D108BD9-81ED-4DB2-BD59-A6C34878D82A}">
                    <a16:rowId xmlns:a16="http://schemas.microsoft.com/office/drawing/2014/main" val="1323971159"/>
                  </a:ext>
                </a:extLst>
              </a:tr>
            </a:tbl>
          </a:graphicData>
        </a:graphic>
      </p:graphicFrame>
      <p:sp>
        <p:nvSpPr>
          <p:cNvPr id="27" name="Accolade ouvrante 26"/>
          <p:cNvSpPr/>
          <p:nvPr/>
        </p:nvSpPr>
        <p:spPr>
          <a:xfrm rot="16200000">
            <a:off x="6334074" y="3135589"/>
            <a:ext cx="574323" cy="4163786"/>
          </a:xfrm>
          <a:prstGeom prst="leftBrace">
            <a:avLst>
              <a:gd name="adj1" fmla="val 65195"/>
              <a:gd name="adj2" fmla="val 49216"/>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8" name="Accolade ouvrante 27"/>
          <p:cNvSpPr/>
          <p:nvPr/>
        </p:nvSpPr>
        <p:spPr>
          <a:xfrm rot="16200000">
            <a:off x="9591831" y="4061436"/>
            <a:ext cx="574323" cy="2351727"/>
          </a:xfrm>
          <a:prstGeom prst="leftBrace">
            <a:avLst>
              <a:gd name="adj1" fmla="val 65195"/>
              <a:gd name="adj2" fmla="val 49216"/>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9" name="ZoneTexte 28"/>
          <p:cNvSpPr txBox="1"/>
          <p:nvPr/>
        </p:nvSpPr>
        <p:spPr>
          <a:xfrm>
            <a:off x="5172073" y="5504644"/>
            <a:ext cx="3053444" cy="461665"/>
          </a:xfrm>
          <a:prstGeom prst="rect">
            <a:avLst/>
          </a:prstGeom>
          <a:noFill/>
        </p:spPr>
        <p:txBody>
          <a:bodyPr wrap="square" rtlCol="0">
            <a:spAutoFit/>
          </a:bodyPr>
          <a:lstStyle/>
          <a:p>
            <a:r>
              <a:rPr lang="fr-FR" sz="2400" dirty="0"/>
              <a:t>Phase de saturation</a:t>
            </a:r>
          </a:p>
        </p:txBody>
      </p:sp>
      <p:sp>
        <p:nvSpPr>
          <p:cNvPr id="30" name="ZoneTexte 29"/>
          <p:cNvSpPr txBox="1"/>
          <p:nvPr/>
        </p:nvSpPr>
        <p:spPr>
          <a:xfrm>
            <a:off x="8352271" y="5487727"/>
            <a:ext cx="3053444" cy="461665"/>
          </a:xfrm>
          <a:prstGeom prst="rect">
            <a:avLst/>
          </a:prstGeom>
          <a:noFill/>
        </p:spPr>
        <p:txBody>
          <a:bodyPr wrap="square" rtlCol="0">
            <a:spAutoFit/>
          </a:bodyPr>
          <a:lstStyle/>
          <a:p>
            <a:r>
              <a:rPr lang="fr-FR" sz="2400" dirty="0"/>
              <a:t>Phase de désaturation</a:t>
            </a:r>
          </a:p>
        </p:txBody>
      </p:sp>
      <p:sp>
        <p:nvSpPr>
          <p:cNvPr id="32" name="Ellipse 31"/>
          <p:cNvSpPr/>
          <p:nvPr/>
        </p:nvSpPr>
        <p:spPr>
          <a:xfrm>
            <a:off x="9192771" y="1768646"/>
            <a:ext cx="106136" cy="129781"/>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p:cNvSpPr/>
          <p:nvPr/>
        </p:nvSpPr>
        <p:spPr>
          <a:xfrm>
            <a:off x="9395758" y="1709213"/>
            <a:ext cx="106136" cy="129781"/>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p:cNvSpPr/>
          <p:nvPr/>
        </p:nvSpPr>
        <p:spPr>
          <a:xfrm>
            <a:off x="9463871" y="1385041"/>
            <a:ext cx="106136" cy="129781"/>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p:cNvSpPr/>
          <p:nvPr/>
        </p:nvSpPr>
        <p:spPr>
          <a:xfrm>
            <a:off x="9289622" y="1916220"/>
            <a:ext cx="106136" cy="129781"/>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p:cNvSpPr/>
          <p:nvPr/>
        </p:nvSpPr>
        <p:spPr>
          <a:xfrm>
            <a:off x="9290957" y="1549519"/>
            <a:ext cx="106136" cy="129781"/>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p:cNvSpPr/>
          <p:nvPr/>
        </p:nvSpPr>
        <p:spPr>
          <a:xfrm>
            <a:off x="10898812" y="212305"/>
            <a:ext cx="106136" cy="129781"/>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p:cNvSpPr/>
          <p:nvPr/>
        </p:nvSpPr>
        <p:spPr>
          <a:xfrm>
            <a:off x="10922335" y="527672"/>
            <a:ext cx="106136" cy="129781"/>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11004948" y="649219"/>
            <a:ext cx="106136" cy="129781"/>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11114547" y="542882"/>
            <a:ext cx="106136" cy="129781"/>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p:cNvSpPr/>
          <p:nvPr/>
        </p:nvSpPr>
        <p:spPr>
          <a:xfrm>
            <a:off x="11034794" y="383639"/>
            <a:ext cx="106136" cy="129781"/>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3" name="Connecteur droit 42"/>
          <p:cNvCxnSpPr>
            <a:cxnSpLocks/>
          </p:cNvCxnSpPr>
          <p:nvPr/>
        </p:nvCxnSpPr>
        <p:spPr>
          <a:xfrm flipH="1">
            <a:off x="9516939" y="372273"/>
            <a:ext cx="207438" cy="9183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ZoneTexte 46"/>
          <p:cNvSpPr txBox="1"/>
          <p:nvPr/>
        </p:nvSpPr>
        <p:spPr>
          <a:xfrm>
            <a:off x="7329705" y="-35238"/>
            <a:ext cx="2510108" cy="461665"/>
          </a:xfrm>
          <a:prstGeom prst="rect">
            <a:avLst/>
          </a:prstGeom>
          <a:noFill/>
        </p:spPr>
        <p:txBody>
          <a:bodyPr wrap="square" rtlCol="0">
            <a:spAutoFit/>
          </a:bodyPr>
          <a:lstStyle/>
          <a:p>
            <a:r>
              <a:rPr lang="fr-FR" sz="2400" dirty="0"/>
              <a:t>Bulles silencieuses</a:t>
            </a:r>
          </a:p>
        </p:txBody>
      </p:sp>
      <p:cxnSp>
        <p:nvCxnSpPr>
          <p:cNvPr id="51" name="Connecteur droit 50"/>
          <p:cNvCxnSpPr>
            <a:cxnSpLocks/>
          </p:cNvCxnSpPr>
          <p:nvPr/>
        </p:nvCxnSpPr>
        <p:spPr>
          <a:xfrm>
            <a:off x="9724377" y="372273"/>
            <a:ext cx="1162978" cy="154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39103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500"/>
                                        <p:tgtEl>
                                          <p:spTgt spid="4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fade">
                                      <p:cBhvr>
                                        <p:cTn id="69" dur="500"/>
                                        <p:tgtEl>
                                          <p:spTgt spid="4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500"/>
                                        <p:tgtEl>
                                          <p:spTgt spid="3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fade">
                                      <p:cBhvr>
                                        <p:cTn id="87" dur="500"/>
                                        <p:tgtEl>
                                          <p:spTgt spid="4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500"/>
                                        <p:tgtEl>
                                          <p:spTgt spid="3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fade">
                                      <p:cBhvr>
                                        <p:cTn id="93" dur="500"/>
                                        <p:tgtEl>
                                          <p:spTgt spid="4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fade">
                                      <p:cBhvr>
                                        <p:cTn id="96" dur="500"/>
                                        <p:tgtEl>
                                          <p:spTgt spid="39"/>
                                        </p:tgtEl>
                                      </p:cBhvr>
                                    </p:animEffect>
                                  </p:childTnLst>
                                </p:cTn>
                              </p:par>
                              <p:par>
                                <p:cTn id="97" presetID="10" presetClass="entr" presetSubtype="0" fill="hold" nodeType="withEffect">
                                  <p:stCondLst>
                                    <p:cond delay="0"/>
                                  </p:stCondLst>
                                  <p:childTnLst>
                                    <p:set>
                                      <p:cBhvr>
                                        <p:cTn id="98" dur="1" fill="hold">
                                          <p:stCondLst>
                                            <p:cond delay="0"/>
                                          </p:stCondLst>
                                        </p:cTn>
                                        <p:tgtEl>
                                          <p:spTgt spid="51"/>
                                        </p:tgtEl>
                                        <p:attrNameLst>
                                          <p:attrName>style.visibility</p:attrName>
                                        </p:attrNameLst>
                                      </p:cBhvr>
                                      <p:to>
                                        <p:strVal val="visible"/>
                                      </p:to>
                                    </p:set>
                                    <p:animEffect transition="in" filter="fade">
                                      <p:cBhvr>
                                        <p:cTn id="99" dur="500"/>
                                        <p:tgtEl>
                                          <p:spTgt spid="5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27"/>
                                        </p:tgtEl>
                                        <p:attrNameLst>
                                          <p:attrName>style.visibility</p:attrName>
                                        </p:attrNameLst>
                                      </p:cBhvr>
                                      <p:to>
                                        <p:strVal val="visible"/>
                                      </p:to>
                                    </p:set>
                                    <p:animEffect transition="in" filter="fade">
                                      <p:cBhvr>
                                        <p:cTn id="104" dur="500"/>
                                        <p:tgtEl>
                                          <p:spTgt spid="27"/>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fade">
                                      <p:cBhvr>
                                        <p:cTn id="107" dur="500"/>
                                        <p:tgtEl>
                                          <p:spTgt spid="29"/>
                                        </p:tgtEl>
                                      </p:cBhvr>
                                    </p:animEffect>
                                  </p:childTnLst>
                                </p:cTn>
                              </p:par>
                              <p:par>
                                <p:cTn id="108" presetID="10" presetClass="entr" presetSubtype="0" fill="hold" nodeType="withEffect">
                                  <p:stCondLst>
                                    <p:cond delay="0"/>
                                  </p:stCondLst>
                                  <p:childTnLst>
                                    <p:set>
                                      <p:cBhvr>
                                        <p:cTn id="109" dur="1" fill="hold">
                                          <p:stCondLst>
                                            <p:cond delay="0"/>
                                          </p:stCondLst>
                                        </p:cTn>
                                        <p:tgtEl>
                                          <p:spTgt spid="3">
                                            <p:txEl>
                                              <p:pRg st="1" end="1"/>
                                            </p:txEl>
                                          </p:spTgt>
                                        </p:tgtEl>
                                        <p:attrNameLst>
                                          <p:attrName>style.visibility</p:attrName>
                                        </p:attrNameLst>
                                      </p:cBhvr>
                                      <p:to>
                                        <p:strVal val="visible"/>
                                      </p:to>
                                    </p:set>
                                    <p:animEffect transition="in" filter="fade">
                                      <p:cBhvr>
                                        <p:cTn id="110" dur="500"/>
                                        <p:tgtEl>
                                          <p:spTgt spid="3">
                                            <p:txEl>
                                              <p:pRg st="1" end="1"/>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28"/>
                                        </p:tgtEl>
                                        <p:attrNameLst>
                                          <p:attrName>style.visibility</p:attrName>
                                        </p:attrNameLst>
                                      </p:cBhvr>
                                      <p:to>
                                        <p:strVal val="visible"/>
                                      </p:to>
                                    </p:set>
                                    <p:animEffect transition="in" filter="fade">
                                      <p:cBhvr>
                                        <p:cTn id="115" dur="500"/>
                                        <p:tgtEl>
                                          <p:spTgt spid="28"/>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30"/>
                                        </p:tgtEl>
                                        <p:attrNameLst>
                                          <p:attrName>style.visibility</p:attrName>
                                        </p:attrNameLst>
                                      </p:cBhvr>
                                      <p:to>
                                        <p:strVal val="visible"/>
                                      </p:to>
                                    </p:set>
                                    <p:animEffect transition="in" filter="fade">
                                      <p:cBhvr>
                                        <p:cTn id="118" dur="500"/>
                                        <p:tgtEl>
                                          <p:spTgt spid="30"/>
                                        </p:tgtEl>
                                      </p:cBhvr>
                                    </p:animEffect>
                                  </p:childTnLst>
                                </p:cTn>
                              </p:par>
                              <p:par>
                                <p:cTn id="119" presetID="10" presetClass="entr" presetSubtype="0" fill="hold" nodeType="withEffect">
                                  <p:stCondLst>
                                    <p:cond delay="0"/>
                                  </p:stCondLst>
                                  <p:childTnLst>
                                    <p:set>
                                      <p:cBhvr>
                                        <p:cTn id="120" dur="1" fill="hold">
                                          <p:stCondLst>
                                            <p:cond delay="0"/>
                                          </p:stCondLst>
                                        </p:cTn>
                                        <p:tgtEl>
                                          <p:spTgt spid="3">
                                            <p:txEl>
                                              <p:pRg st="2" end="2"/>
                                            </p:txEl>
                                          </p:spTgt>
                                        </p:tgtEl>
                                        <p:attrNameLst>
                                          <p:attrName>style.visibility</p:attrName>
                                        </p:attrNameLst>
                                      </p:cBhvr>
                                      <p:to>
                                        <p:strVal val="visible"/>
                                      </p:to>
                                    </p:set>
                                    <p:animEffect transition="in" filter="fade">
                                      <p:cBhvr>
                                        <p:cTn id="121" dur="500"/>
                                        <p:tgtEl>
                                          <p:spTgt spid="3">
                                            <p:txEl>
                                              <p:pRg st="2" end="2"/>
                                            </p:txEl>
                                          </p:spTgt>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3">
                                            <p:txEl>
                                              <p:pRg st="3" end="3"/>
                                            </p:txEl>
                                          </p:spTgt>
                                        </p:tgtEl>
                                        <p:attrNameLst>
                                          <p:attrName>style.visibility</p:attrName>
                                        </p:attrNameLst>
                                      </p:cBhvr>
                                      <p:to>
                                        <p:strVal val="visible"/>
                                      </p:to>
                                    </p:set>
                                    <p:animEffect transition="in" filter="fade">
                                      <p:cBhvr>
                                        <p:cTn id="1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7" grpId="0" animBg="1"/>
      <p:bldP spid="28" grpId="0" animBg="1"/>
      <p:bldP spid="29" grpId="0"/>
      <p:bldP spid="30"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b="1" dirty="0" err="1"/>
              <a:t>reglementation</a:t>
            </a:r>
            <a:r>
              <a:rPr lang="fr-FR" dirty="0"/>
              <a:t>/</a:t>
            </a:r>
            <a:r>
              <a:rPr lang="fr-FR" b="1" dirty="0" err="1"/>
              <a:t>essouflement</a:t>
            </a:r>
            <a:r>
              <a:rPr lang="fr-FR" b="1" dirty="0"/>
              <a:t>/SP/froid</a:t>
            </a:r>
            <a:r>
              <a:rPr lang="fr-FR" dirty="0"/>
              <a:t>/apnée/</a:t>
            </a:r>
            <a:r>
              <a:rPr lang="fr-FR" b="1" dirty="0" err="1"/>
              <a:t>sphereORL</a:t>
            </a:r>
            <a:r>
              <a:rPr lang="fr-FR" b="1" dirty="0"/>
              <a:t>/Narcose</a:t>
            </a:r>
            <a:r>
              <a:rPr lang="fr-FR" dirty="0"/>
              <a:t>/</a:t>
            </a:r>
            <a:r>
              <a:rPr lang="fr-FR" dirty="0" err="1"/>
              <a:t>Barotrauma</a:t>
            </a:r>
            <a:r>
              <a:rPr lang="fr-FR" dirty="0"/>
              <a:t>/</a:t>
            </a:r>
            <a:r>
              <a:rPr lang="fr-FR" b="1" dirty="0"/>
              <a:t>ADD</a:t>
            </a:r>
            <a:r>
              <a:rPr lang="fr-FR" dirty="0"/>
              <a:t>/</a:t>
            </a:r>
            <a:r>
              <a:rPr lang="fr-FR" dirty="0" err="1"/>
              <a:t>planif</a:t>
            </a:r>
            <a:r>
              <a:rPr lang="fr-FR" dirty="0"/>
              <a:t>/</a:t>
            </a:r>
            <a:r>
              <a:rPr lang="fr-FR" b="1" dirty="0"/>
              <a:t>Ordi</a:t>
            </a:r>
            <a:r>
              <a:rPr lang="fr-FR" dirty="0"/>
              <a:t>/Moyen de </a:t>
            </a:r>
            <a:r>
              <a:rPr lang="fr-FR" dirty="0" err="1"/>
              <a:t>deco</a:t>
            </a:r>
            <a:r>
              <a:rPr lang="fr-FR" dirty="0"/>
              <a:t>/Procédure de </a:t>
            </a:r>
            <a:r>
              <a:rPr lang="fr-FR" dirty="0" err="1"/>
              <a:t>deco</a:t>
            </a:r>
            <a:r>
              <a:rPr lang="fr-FR" dirty="0"/>
              <a:t>/Flotta/</a:t>
            </a:r>
            <a:r>
              <a:rPr lang="fr-FR" b="1" dirty="0"/>
              <a:t>Dissolution/Compressibilité de </a:t>
            </a:r>
            <a:r>
              <a:rPr lang="fr-FR" b="1" dirty="0" err="1"/>
              <a:t>lair</a:t>
            </a:r>
            <a:r>
              <a:rPr lang="fr-FR" dirty="0"/>
              <a:t>/</a:t>
            </a:r>
            <a:r>
              <a:rPr lang="fr-FR" b="1" dirty="0"/>
              <a:t>détendeur</a:t>
            </a:r>
            <a:r>
              <a:rPr lang="fr-FR" dirty="0"/>
              <a:t>/ </a:t>
            </a:r>
          </a:p>
        </p:txBody>
      </p:sp>
    </p:spTree>
    <p:extLst>
      <p:ext uri="{BB962C8B-B14F-4D97-AF65-F5344CB8AC3E}">
        <p14:creationId xmlns:p14="http://schemas.microsoft.com/office/powerpoint/2010/main" val="28333910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La dissolution des gaz</a:t>
            </a:r>
          </a:p>
        </p:txBody>
      </p:sp>
      <p:sp>
        <p:nvSpPr>
          <p:cNvPr id="5" name="ZoneTexte 4"/>
          <p:cNvSpPr txBox="1"/>
          <p:nvPr/>
        </p:nvSpPr>
        <p:spPr>
          <a:xfrm>
            <a:off x="-1" y="0"/>
            <a:ext cx="12192001" cy="6948000"/>
          </a:xfrm>
          <a:prstGeom prst="rect">
            <a:avLst/>
          </a:prstGeom>
          <a:solidFill>
            <a:schemeClr val="bg1"/>
          </a:solidFill>
        </p:spPr>
        <p:txBody>
          <a:bodyPr wrap="square" rtlCol="0">
            <a:spAutoFit/>
          </a:bodyPr>
          <a:lstStyle/>
          <a:p>
            <a:endParaRPr lang="fr-FR" dirty="0"/>
          </a:p>
        </p:txBody>
      </p:sp>
      <p:sp>
        <p:nvSpPr>
          <p:cNvPr id="4" name="Espace réservé du contenu 2"/>
          <p:cNvSpPr>
            <a:spLocks noGrp="1"/>
          </p:cNvSpPr>
          <p:nvPr>
            <p:ph idx="1"/>
          </p:nvPr>
        </p:nvSpPr>
        <p:spPr>
          <a:xfrm>
            <a:off x="0" y="1853754"/>
            <a:ext cx="4767943" cy="5047452"/>
          </a:xfrm>
        </p:spPr>
        <p:txBody>
          <a:bodyPr>
            <a:normAutofit lnSpcReduction="10000"/>
          </a:bodyPr>
          <a:lstStyle/>
          <a:p>
            <a:r>
              <a:rPr lang="fr-FR" sz="2600" u="sng" dirty="0"/>
              <a:t>La saturation et la désaturation</a:t>
            </a:r>
          </a:p>
          <a:p>
            <a:r>
              <a:rPr lang="fr-FR" sz="2400" dirty="0"/>
              <a:t>Pendant une remontée rapide, le gaz dissous repasse à l’état gazeux de manière anarchique, les bulles de gaz sont plus grosses et plus nombreuses.</a:t>
            </a:r>
          </a:p>
          <a:p>
            <a:r>
              <a:rPr lang="fr-FR" sz="2400" dirty="0"/>
              <a:t>l’écart entre la pression du milieu et la pression du gaz dissous est trop important, le </a:t>
            </a:r>
            <a:r>
              <a:rPr lang="fr-FR" sz="2400" b="1" dirty="0"/>
              <a:t>seuil de sursaturation critique </a:t>
            </a:r>
            <a:r>
              <a:rPr lang="fr-FR" sz="2400" dirty="0"/>
              <a:t>est atteint. Il y a dégazage anarchique.</a:t>
            </a:r>
          </a:p>
          <a:p>
            <a:endParaRPr lang="fr-FR" sz="2400" dirty="0"/>
          </a:p>
        </p:txBody>
      </p:sp>
      <p:cxnSp>
        <p:nvCxnSpPr>
          <p:cNvPr id="16" name="Connecteur droit 15"/>
          <p:cNvCxnSpPr/>
          <p:nvPr/>
        </p:nvCxnSpPr>
        <p:spPr>
          <a:xfrm>
            <a:off x="4539343" y="702128"/>
            <a:ext cx="604157" cy="42454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Connecteur droit 16"/>
          <p:cNvCxnSpPr>
            <a:cxnSpLocks/>
          </p:cNvCxnSpPr>
          <p:nvPr/>
        </p:nvCxnSpPr>
        <p:spPr>
          <a:xfrm flipH="1">
            <a:off x="5143501" y="4947557"/>
            <a:ext cx="355962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Connecteur droit 19"/>
          <p:cNvCxnSpPr>
            <a:cxnSpLocks/>
          </p:cNvCxnSpPr>
          <p:nvPr/>
        </p:nvCxnSpPr>
        <p:spPr>
          <a:xfrm flipH="1">
            <a:off x="8703123" y="702128"/>
            <a:ext cx="567424" cy="4245429"/>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23" name="Tableau 22"/>
          <p:cNvGraphicFramePr>
            <a:graphicFrameLocks noGrp="1"/>
          </p:cNvGraphicFramePr>
          <p:nvPr>
            <p:extLst>
              <p:ext uri="{D42A27DB-BD31-4B8C-83A1-F6EECF244321}">
                <p14:modId xmlns:p14="http://schemas.microsoft.com/office/powerpoint/2010/main" val="1951487730"/>
              </p:ext>
            </p:extLst>
          </p:nvPr>
        </p:nvGraphicFramePr>
        <p:xfrm>
          <a:off x="4710337" y="131090"/>
          <a:ext cx="923471" cy="914400"/>
        </p:xfrm>
        <a:graphic>
          <a:graphicData uri="http://schemas.openxmlformats.org/drawingml/2006/table">
            <a:tbl>
              <a:tblPr firstRow="1" bandRow="1">
                <a:tableStyleId>{5C22544A-7EE6-4342-B048-85BDC9FD1C3A}</a:tableStyleId>
              </a:tblPr>
              <a:tblGrid>
                <a:gridCol w="923471">
                  <a:extLst>
                    <a:ext uri="{9D8B030D-6E8A-4147-A177-3AD203B41FA5}">
                      <a16:colId xmlns:a16="http://schemas.microsoft.com/office/drawing/2014/main" val="2635716955"/>
                    </a:ext>
                  </a:extLst>
                </a:gridCol>
              </a:tblGrid>
              <a:tr h="370840">
                <a:tc>
                  <a:txBody>
                    <a:bodyPr/>
                    <a:lstStyle/>
                    <a:p>
                      <a:pPr algn="ctr"/>
                      <a:r>
                        <a:rPr lang="fr-FR" sz="2400" dirty="0"/>
                        <a:t>+</a:t>
                      </a:r>
                    </a:p>
                  </a:txBody>
                  <a:tcPr>
                    <a:solidFill>
                      <a:schemeClr val="accent5">
                        <a:lumMod val="75000"/>
                      </a:schemeClr>
                    </a:solidFill>
                  </a:tcPr>
                </a:tc>
                <a:extLst>
                  <a:ext uri="{0D108BD9-81ED-4DB2-BD59-A6C34878D82A}">
                    <a16:rowId xmlns:a16="http://schemas.microsoft.com/office/drawing/2014/main" val="3208733780"/>
                  </a:ext>
                </a:extLst>
              </a:tr>
              <a:tr h="370840">
                <a:tc>
                  <a:txBody>
                    <a:bodyPr/>
                    <a:lstStyle/>
                    <a:p>
                      <a:pPr algn="ctr"/>
                      <a:r>
                        <a:rPr lang="fr-FR" sz="2400" dirty="0"/>
                        <a:t>+</a:t>
                      </a:r>
                    </a:p>
                  </a:txBody>
                  <a:tcPr>
                    <a:solidFill>
                      <a:schemeClr val="accent1">
                        <a:lumMod val="60000"/>
                        <a:lumOff val="40000"/>
                      </a:schemeClr>
                    </a:solidFill>
                  </a:tcPr>
                </a:tc>
                <a:extLst>
                  <a:ext uri="{0D108BD9-81ED-4DB2-BD59-A6C34878D82A}">
                    <a16:rowId xmlns:a16="http://schemas.microsoft.com/office/drawing/2014/main" val="1323971159"/>
                  </a:ext>
                </a:extLst>
              </a:tr>
            </a:tbl>
          </a:graphicData>
        </a:graphic>
      </p:graphicFrame>
      <p:graphicFrame>
        <p:nvGraphicFramePr>
          <p:cNvPr id="24" name="Tableau 23"/>
          <p:cNvGraphicFramePr>
            <a:graphicFrameLocks noGrp="1"/>
          </p:cNvGraphicFramePr>
          <p:nvPr>
            <p:extLst>
              <p:ext uri="{D42A27DB-BD31-4B8C-83A1-F6EECF244321}">
                <p14:modId xmlns:p14="http://schemas.microsoft.com/office/powerpoint/2010/main" val="4149619248"/>
              </p:ext>
            </p:extLst>
          </p:nvPr>
        </p:nvGraphicFramePr>
        <p:xfrm>
          <a:off x="5160422" y="3993956"/>
          <a:ext cx="1338349" cy="914400"/>
        </p:xfrm>
        <a:graphic>
          <a:graphicData uri="http://schemas.openxmlformats.org/drawingml/2006/table">
            <a:tbl>
              <a:tblPr firstRow="1" bandRow="1">
                <a:tableStyleId>{5C22544A-7EE6-4342-B048-85BDC9FD1C3A}</a:tableStyleId>
              </a:tblPr>
              <a:tblGrid>
                <a:gridCol w="1338349">
                  <a:extLst>
                    <a:ext uri="{9D8B030D-6E8A-4147-A177-3AD203B41FA5}">
                      <a16:colId xmlns:a16="http://schemas.microsoft.com/office/drawing/2014/main" val="2635716955"/>
                    </a:ext>
                  </a:extLst>
                </a:gridCol>
              </a:tblGrid>
              <a:tr h="370840">
                <a:tc>
                  <a:txBody>
                    <a:bodyPr/>
                    <a:lstStyle/>
                    <a:p>
                      <a:pPr algn="ctr"/>
                      <a:r>
                        <a:rPr lang="fr-FR" sz="2400" dirty="0"/>
                        <a:t>+++++</a:t>
                      </a:r>
                    </a:p>
                  </a:txBody>
                  <a:tcPr>
                    <a:solidFill>
                      <a:schemeClr val="accent5">
                        <a:lumMod val="75000"/>
                      </a:schemeClr>
                    </a:solidFill>
                  </a:tcPr>
                </a:tc>
                <a:extLst>
                  <a:ext uri="{0D108BD9-81ED-4DB2-BD59-A6C34878D82A}">
                    <a16:rowId xmlns:a16="http://schemas.microsoft.com/office/drawing/2014/main" val="3208733780"/>
                  </a:ext>
                </a:extLst>
              </a:tr>
              <a:tr h="370840">
                <a:tc>
                  <a:txBody>
                    <a:bodyPr/>
                    <a:lstStyle/>
                    <a:p>
                      <a:pPr algn="ctr"/>
                      <a:r>
                        <a:rPr lang="fr-FR" sz="2400" dirty="0"/>
                        <a:t>++</a:t>
                      </a:r>
                    </a:p>
                  </a:txBody>
                  <a:tcPr>
                    <a:solidFill>
                      <a:schemeClr val="accent1">
                        <a:lumMod val="60000"/>
                        <a:lumOff val="40000"/>
                      </a:schemeClr>
                    </a:solidFill>
                  </a:tcPr>
                </a:tc>
                <a:extLst>
                  <a:ext uri="{0D108BD9-81ED-4DB2-BD59-A6C34878D82A}">
                    <a16:rowId xmlns:a16="http://schemas.microsoft.com/office/drawing/2014/main" val="1323971159"/>
                  </a:ext>
                </a:extLst>
              </a:tr>
            </a:tbl>
          </a:graphicData>
        </a:graphic>
      </p:graphicFrame>
      <p:graphicFrame>
        <p:nvGraphicFramePr>
          <p:cNvPr id="25" name="Tableau 24"/>
          <p:cNvGraphicFramePr>
            <a:graphicFrameLocks noGrp="1"/>
          </p:cNvGraphicFramePr>
          <p:nvPr>
            <p:extLst>
              <p:ext uri="{D42A27DB-BD31-4B8C-83A1-F6EECF244321}">
                <p14:modId xmlns:p14="http://schemas.microsoft.com/office/powerpoint/2010/main" val="1967307882"/>
              </p:ext>
            </p:extLst>
          </p:nvPr>
        </p:nvGraphicFramePr>
        <p:xfrm>
          <a:off x="7565980" y="3991026"/>
          <a:ext cx="1104492" cy="914400"/>
        </p:xfrm>
        <a:graphic>
          <a:graphicData uri="http://schemas.openxmlformats.org/drawingml/2006/table">
            <a:tbl>
              <a:tblPr firstRow="1" bandRow="1">
                <a:tableStyleId>{5C22544A-7EE6-4342-B048-85BDC9FD1C3A}</a:tableStyleId>
              </a:tblPr>
              <a:tblGrid>
                <a:gridCol w="1104492">
                  <a:extLst>
                    <a:ext uri="{9D8B030D-6E8A-4147-A177-3AD203B41FA5}">
                      <a16:colId xmlns:a16="http://schemas.microsoft.com/office/drawing/2014/main" val="2635716955"/>
                    </a:ext>
                  </a:extLst>
                </a:gridCol>
              </a:tblGrid>
              <a:tr h="370840">
                <a:tc>
                  <a:txBody>
                    <a:bodyPr/>
                    <a:lstStyle/>
                    <a:p>
                      <a:pPr algn="ctr"/>
                      <a:r>
                        <a:rPr lang="fr-FR" sz="2400" dirty="0"/>
                        <a:t>+++++</a:t>
                      </a:r>
                    </a:p>
                  </a:txBody>
                  <a:tcPr>
                    <a:solidFill>
                      <a:schemeClr val="accent5">
                        <a:lumMod val="75000"/>
                      </a:schemeClr>
                    </a:solidFill>
                  </a:tcPr>
                </a:tc>
                <a:extLst>
                  <a:ext uri="{0D108BD9-81ED-4DB2-BD59-A6C34878D82A}">
                    <a16:rowId xmlns:a16="http://schemas.microsoft.com/office/drawing/2014/main" val="3208733780"/>
                  </a:ext>
                </a:extLst>
              </a:tr>
              <a:tr h="370840">
                <a:tc>
                  <a:txBody>
                    <a:bodyPr/>
                    <a:lstStyle/>
                    <a:p>
                      <a:pPr algn="ctr"/>
                      <a:r>
                        <a:rPr lang="fr-FR" sz="2400" dirty="0"/>
                        <a:t>++++</a:t>
                      </a:r>
                    </a:p>
                  </a:txBody>
                  <a:tcPr>
                    <a:solidFill>
                      <a:schemeClr val="accent1">
                        <a:lumMod val="60000"/>
                        <a:lumOff val="40000"/>
                      </a:schemeClr>
                    </a:solidFill>
                  </a:tcPr>
                </a:tc>
                <a:extLst>
                  <a:ext uri="{0D108BD9-81ED-4DB2-BD59-A6C34878D82A}">
                    <a16:rowId xmlns:a16="http://schemas.microsoft.com/office/drawing/2014/main" val="1323971159"/>
                  </a:ext>
                </a:extLst>
              </a:tr>
            </a:tbl>
          </a:graphicData>
        </a:graphic>
      </p:graphicFrame>
      <p:graphicFrame>
        <p:nvGraphicFramePr>
          <p:cNvPr id="26" name="Tableau 25"/>
          <p:cNvGraphicFramePr>
            <a:graphicFrameLocks noGrp="1"/>
          </p:cNvGraphicFramePr>
          <p:nvPr>
            <p:extLst>
              <p:ext uri="{D42A27DB-BD31-4B8C-83A1-F6EECF244321}">
                <p14:modId xmlns:p14="http://schemas.microsoft.com/office/powerpoint/2010/main" val="935939798"/>
              </p:ext>
            </p:extLst>
          </p:nvPr>
        </p:nvGraphicFramePr>
        <p:xfrm>
          <a:off x="9404341" y="131090"/>
          <a:ext cx="923471" cy="914400"/>
        </p:xfrm>
        <a:graphic>
          <a:graphicData uri="http://schemas.openxmlformats.org/drawingml/2006/table">
            <a:tbl>
              <a:tblPr firstRow="1" bandRow="1">
                <a:tableStyleId>{5C22544A-7EE6-4342-B048-85BDC9FD1C3A}</a:tableStyleId>
              </a:tblPr>
              <a:tblGrid>
                <a:gridCol w="923471">
                  <a:extLst>
                    <a:ext uri="{9D8B030D-6E8A-4147-A177-3AD203B41FA5}">
                      <a16:colId xmlns:a16="http://schemas.microsoft.com/office/drawing/2014/main" val="2635716955"/>
                    </a:ext>
                  </a:extLst>
                </a:gridCol>
              </a:tblGrid>
              <a:tr h="370840">
                <a:tc>
                  <a:txBody>
                    <a:bodyPr/>
                    <a:lstStyle/>
                    <a:p>
                      <a:pPr algn="ctr"/>
                      <a:r>
                        <a:rPr lang="fr-FR" sz="2400" dirty="0"/>
                        <a:t>+</a:t>
                      </a:r>
                    </a:p>
                  </a:txBody>
                  <a:tcPr>
                    <a:solidFill>
                      <a:schemeClr val="accent5">
                        <a:lumMod val="75000"/>
                      </a:schemeClr>
                    </a:solidFill>
                  </a:tcPr>
                </a:tc>
                <a:extLst>
                  <a:ext uri="{0D108BD9-81ED-4DB2-BD59-A6C34878D82A}">
                    <a16:rowId xmlns:a16="http://schemas.microsoft.com/office/drawing/2014/main" val="3208733780"/>
                  </a:ext>
                </a:extLst>
              </a:tr>
              <a:tr h="370840">
                <a:tc>
                  <a:txBody>
                    <a:bodyPr/>
                    <a:lstStyle/>
                    <a:p>
                      <a:pPr algn="ctr"/>
                      <a:r>
                        <a:rPr lang="fr-FR" sz="2400" dirty="0"/>
                        <a:t>+++</a:t>
                      </a:r>
                    </a:p>
                  </a:txBody>
                  <a:tcPr>
                    <a:solidFill>
                      <a:schemeClr val="accent1">
                        <a:lumMod val="60000"/>
                        <a:lumOff val="40000"/>
                      </a:schemeClr>
                    </a:solidFill>
                  </a:tcPr>
                </a:tc>
                <a:extLst>
                  <a:ext uri="{0D108BD9-81ED-4DB2-BD59-A6C34878D82A}">
                    <a16:rowId xmlns:a16="http://schemas.microsoft.com/office/drawing/2014/main" val="1323971159"/>
                  </a:ext>
                </a:extLst>
              </a:tr>
            </a:tbl>
          </a:graphicData>
        </a:graphic>
      </p:graphicFrame>
      <p:sp>
        <p:nvSpPr>
          <p:cNvPr id="28" name="Accolade ouvrante 27"/>
          <p:cNvSpPr/>
          <p:nvPr/>
        </p:nvSpPr>
        <p:spPr>
          <a:xfrm rot="16200000">
            <a:off x="6334074" y="3135589"/>
            <a:ext cx="574323" cy="4163786"/>
          </a:xfrm>
          <a:prstGeom prst="leftBrace">
            <a:avLst>
              <a:gd name="adj1" fmla="val 65195"/>
              <a:gd name="adj2" fmla="val 49216"/>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9" name="ZoneTexte 28"/>
          <p:cNvSpPr txBox="1"/>
          <p:nvPr/>
        </p:nvSpPr>
        <p:spPr>
          <a:xfrm>
            <a:off x="5172073" y="5504644"/>
            <a:ext cx="3053444" cy="461665"/>
          </a:xfrm>
          <a:prstGeom prst="rect">
            <a:avLst/>
          </a:prstGeom>
          <a:noFill/>
        </p:spPr>
        <p:txBody>
          <a:bodyPr wrap="square" rtlCol="0">
            <a:spAutoFit/>
          </a:bodyPr>
          <a:lstStyle/>
          <a:p>
            <a:r>
              <a:rPr lang="fr-FR" sz="2400" dirty="0"/>
              <a:t>Phase de saturation</a:t>
            </a:r>
          </a:p>
        </p:txBody>
      </p:sp>
      <p:sp>
        <p:nvSpPr>
          <p:cNvPr id="30" name="Accolade ouvrante 29"/>
          <p:cNvSpPr/>
          <p:nvPr/>
        </p:nvSpPr>
        <p:spPr>
          <a:xfrm rot="16200000">
            <a:off x="9591831" y="4061436"/>
            <a:ext cx="574323" cy="2351727"/>
          </a:xfrm>
          <a:prstGeom prst="leftBrace">
            <a:avLst>
              <a:gd name="adj1" fmla="val 65195"/>
              <a:gd name="adj2" fmla="val 49216"/>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31" name="ZoneTexte 30"/>
          <p:cNvSpPr txBox="1"/>
          <p:nvPr/>
        </p:nvSpPr>
        <p:spPr>
          <a:xfrm>
            <a:off x="7858127" y="5504643"/>
            <a:ext cx="3833129" cy="830997"/>
          </a:xfrm>
          <a:prstGeom prst="rect">
            <a:avLst/>
          </a:prstGeom>
          <a:noFill/>
        </p:spPr>
        <p:txBody>
          <a:bodyPr wrap="square" rtlCol="0">
            <a:spAutoFit/>
          </a:bodyPr>
          <a:lstStyle/>
          <a:p>
            <a:r>
              <a:rPr lang="fr-FR" sz="2400" dirty="0"/>
              <a:t>Phase de désaturation – </a:t>
            </a:r>
            <a:r>
              <a:rPr lang="fr-FR" sz="2400" i="1" dirty="0"/>
              <a:t>Remontée rapide sans palier</a:t>
            </a:r>
          </a:p>
        </p:txBody>
      </p:sp>
      <p:sp>
        <p:nvSpPr>
          <p:cNvPr id="32" name="Accolade ouvrante 31"/>
          <p:cNvSpPr/>
          <p:nvPr/>
        </p:nvSpPr>
        <p:spPr>
          <a:xfrm rot="16200000">
            <a:off x="8699676" y="4975902"/>
            <a:ext cx="574323" cy="567419"/>
          </a:xfrm>
          <a:prstGeom prst="leftBrace">
            <a:avLst>
              <a:gd name="adj1" fmla="val 10220"/>
              <a:gd name="adj2" fmla="val 49216"/>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3" name="Ellipse 32"/>
          <p:cNvSpPr/>
          <p:nvPr/>
        </p:nvSpPr>
        <p:spPr>
          <a:xfrm>
            <a:off x="10069198" y="1002519"/>
            <a:ext cx="396000" cy="3960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p:cNvSpPr/>
          <p:nvPr/>
        </p:nvSpPr>
        <p:spPr>
          <a:xfrm>
            <a:off x="10824648" y="476068"/>
            <a:ext cx="396000" cy="3960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p:cNvSpPr/>
          <p:nvPr/>
        </p:nvSpPr>
        <p:spPr>
          <a:xfrm>
            <a:off x="10658854" y="80068"/>
            <a:ext cx="396000" cy="3960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p:cNvSpPr/>
          <p:nvPr/>
        </p:nvSpPr>
        <p:spPr>
          <a:xfrm>
            <a:off x="10384684" y="504128"/>
            <a:ext cx="396000" cy="3960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p:cNvSpPr/>
          <p:nvPr/>
        </p:nvSpPr>
        <p:spPr>
          <a:xfrm>
            <a:off x="10327812" y="1351618"/>
            <a:ext cx="396000" cy="3960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p:cNvSpPr/>
          <p:nvPr/>
        </p:nvSpPr>
        <p:spPr>
          <a:xfrm>
            <a:off x="10520939" y="894991"/>
            <a:ext cx="396000" cy="3960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11126064" y="-5748"/>
            <a:ext cx="396000" cy="3960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ZoneTexte 39"/>
          <p:cNvSpPr txBox="1"/>
          <p:nvPr/>
        </p:nvSpPr>
        <p:spPr>
          <a:xfrm>
            <a:off x="9241051" y="2091392"/>
            <a:ext cx="3102093" cy="830997"/>
          </a:xfrm>
          <a:prstGeom prst="rect">
            <a:avLst/>
          </a:prstGeom>
          <a:noFill/>
        </p:spPr>
        <p:txBody>
          <a:bodyPr wrap="square" rtlCol="0">
            <a:spAutoFit/>
          </a:bodyPr>
          <a:lstStyle/>
          <a:p>
            <a:r>
              <a:rPr lang="fr-FR" sz="2400" dirty="0"/>
              <a:t>Dégazage anarchique – </a:t>
            </a:r>
            <a:r>
              <a:rPr lang="fr-FR" sz="2400" i="1" dirty="0"/>
              <a:t>Risque d’ADD</a:t>
            </a:r>
          </a:p>
        </p:txBody>
      </p:sp>
      <p:cxnSp>
        <p:nvCxnSpPr>
          <p:cNvPr id="42" name="Connecteur droit 41"/>
          <p:cNvCxnSpPr>
            <a:cxnSpLocks/>
          </p:cNvCxnSpPr>
          <p:nvPr/>
        </p:nvCxnSpPr>
        <p:spPr>
          <a:xfrm flipH="1" flipV="1">
            <a:off x="10955387" y="1179255"/>
            <a:ext cx="764324" cy="9979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5" name="Tableau 44"/>
          <p:cNvGraphicFramePr>
            <a:graphicFrameLocks noGrp="1"/>
          </p:cNvGraphicFramePr>
          <p:nvPr>
            <p:extLst>
              <p:ext uri="{D42A27DB-BD31-4B8C-83A1-F6EECF244321}">
                <p14:modId xmlns:p14="http://schemas.microsoft.com/office/powerpoint/2010/main" val="2218654021"/>
              </p:ext>
            </p:extLst>
          </p:nvPr>
        </p:nvGraphicFramePr>
        <p:xfrm>
          <a:off x="9650186" y="6225043"/>
          <a:ext cx="2558596" cy="731520"/>
        </p:xfrm>
        <a:graphic>
          <a:graphicData uri="http://schemas.openxmlformats.org/drawingml/2006/table">
            <a:tbl>
              <a:tblPr firstRow="1" bandRow="1">
                <a:tableStyleId>{5C22544A-7EE6-4342-B048-85BDC9FD1C3A}</a:tableStyleId>
              </a:tblPr>
              <a:tblGrid>
                <a:gridCol w="2558596">
                  <a:extLst>
                    <a:ext uri="{9D8B030D-6E8A-4147-A177-3AD203B41FA5}">
                      <a16:colId xmlns:a16="http://schemas.microsoft.com/office/drawing/2014/main" val="2635716955"/>
                    </a:ext>
                  </a:extLst>
                </a:gridCol>
              </a:tblGrid>
              <a:tr h="318626">
                <a:tc>
                  <a:txBody>
                    <a:bodyPr/>
                    <a:lstStyle/>
                    <a:p>
                      <a:pPr algn="ctr"/>
                      <a:r>
                        <a:rPr lang="fr-FR" sz="1800" b="0" dirty="0"/>
                        <a:t>Pression du gaz respiré </a:t>
                      </a:r>
                    </a:p>
                  </a:txBody>
                  <a:tcPr>
                    <a:solidFill>
                      <a:schemeClr val="accent5">
                        <a:lumMod val="75000"/>
                      </a:schemeClr>
                    </a:solidFill>
                  </a:tcPr>
                </a:tc>
                <a:extLst>
                  <a:ext uri="{0D108BD9-81ED-4DB2-BD59-A6C34878D82A}">
                    <a16:rowId xmlns:a16="http://schemas.microsoft.com/office/drawing/2014/main" val="3208733780"/>
                  </a:ext>
                </a:extLst>
              </a:tr>
              <a:tr h="318626">
                <a:tc>
                  <a:txBody>
                    <a:bodyPr/>
                    <a:lstStyle/>
                    <a:p>
                      <a:pPr algn="ctr"/>
                      <a:r>
                        <a:rPr lang="fr-FR" sz="1800" dirty="0"/>
                        <a:t>Pression gaz dissous</a:t>
                      </a:r>
                    </a:p>
                  </a:txBody>
                  <a:tcPr>
                    <a:solidFill>
                      <a:schemeClr val="accent1">
                        <a:lumMod val="60000"/>
                        <a:lumOff val="40000"/>
                      </a:schemeClr>
                    </a:solidFill>
                  </a:tcPr>
                </a:tc>
                <a:extLst>
                  <a:ext uri="{0D108BD9-81ED-4DB2-BD59-A6C34878D82A}">
                    <a16:rowId xmlns:a16="http://schemas.microsoft.com/office/drawing/2014/main" val="1323971159"/>
                  </a:ext>
                </a:extLst>
              </a:tr>
            </a:tbl>
          </a:graphicData>
        </a:graphic>
      </p:graphicFrame>
    </p:spTree>
    <p:extLst>
      <p:ext uri="{BB962C8B-B14F-4D97-AF65-F5344CB8AC3E}">
        <p14:creationId xmlns:p14="http://schemas.microsoft.com/office/powerpoint/2010/main" val="38767093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500"/>
                                        <p:tgtEl>
                                          <p:spTgt spid="39"/>
                                        </p:tgtEl>
                                      </p:cBhvr>
                                    </p:animEffect>
                                  </p:childTnLst>
                                </p:cTn>
                              </p:par>
                              <p:par>
                                <p:cTn id="62" presetID="10" presetClass="entr" presetSubtype="0" fill="hold"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500"/>
                                        <p:tgtEl>
                                          <p:spTgt spid="2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500"/>
                                        <p:tgtEl>
                                          <p:spTgt spid="31"/>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500"/>
                                        <p:tgtEl>
                                          <p:spTgt spid="3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fade">
                                      <p:cBhvr>
                                        <p:cTn id="86" dur="500"/>
                                        <p:tgtEl>
                                          <p:spTgt spid="30"/>
                                        </p:tgtEl>
                                      </p:cBhvr>
                                    </p:animEffect>
                                  </p:childTnLst>
                                </p:cTn>
                              </p:par>
                              <p:par>
                                <p:cTn id="87" presetID="10" presetClass="entr" presetSubtype="0" fill="hold" nodeType="withEffect">
                                  <p:stCondLst>
                                    <p:cond delay="0"/>
                                  </p:stCondLst>
                                  <p:childTnLst>
                                    <p:set>
                                      <p:cBhvr>
                                        <p:cTn id="88" dur="1" fill="hold">
                                          <p:stCondLst>
                                            <p:cond delay="0"/>
                                          </p:stCondLst>
                                        </p:cTn>
                                        <p:tgtEl>
                                          <p:spTgt spid="4">
                                            <p:txEl>
                                              <p:pRg st="1" end="1"/>
                                            </p:txEl>
                                          </p:spTgt>
                                        </p:tgtEl>
                                        <p:attrNameLst>
                                          <p:attrName>style.visibility</p:attrName>
                                        </p:attrNameLst>
                                      </p:cBhvr>
                                      <p:to>
                                        <p:strVal val="visible"/>
                                      </p:to>
                                    </p:set>
                                    <p:animEffect transition="in" filter="fade">
                                      <p:cBhvr>
                                        <p:cTn id="89" dur="500"/>
                                        <p:tgtEl>
                                          <p:spTgt spid="4">
                                            <p:txEl>
                                              <p:pRg st="1" end="1"/>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4">
                                            <p:txEl>
                                              <p:pRg st="2" end="2"/>
                                            </p:txEl>
                                          </p:spTgt>
                                        </p:tgtEl>
                                        <p:attrNameLst>
                                          <p:attrName>style.visibility</p:attrName>
                                        </p:attrNameLst>
                                      </p:cBhvr>
                                      <p:to>
                                        <p:strVal val="visible"/>
                                      </p:to>
                                    </p:set>
                                    <p:animEffect transition="in" filter="fade">
                                      <p:cBhvr>
                                        <p:cTn id="9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8" grpId="0" animBg="1"/>
      <p:bldP spid="29" grpId="0"/>
      <p:bldP spid="30" grpId="0" animBg="1"/>
      <p:bldP spid="31" grpId="0"/>
      <p:bldP spid="32" grpId="0" animBg="1"/>
      <p:bldP spid="33" grpId="0" animBg="1"/>
      <p:bldP spid="34" grpId="0" animBg="1"/>
      <p:bldP spid="35" grpId="0" animBg="1"/>
      <p:bldP spid="36" grpId="0" animBg="1"/>
      <p:bldP spid="37" grpId="0" animBg="1"/>
      <p:bldP spid="38" grpId="0" animBg="1"/>
      <p:bldP spid="39" grpId="0" animBg="1"/>
      <p:bldP spid="4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La dissolution des gaz</a:t>
            </a:r>
          </a:p>
        </p:txBody>
      </p:sp>
      <p:sp>
        <p:nvSpPr>
          <p:cNvPr id="15" name="ZoneTexte 14"/>
          <p:cNvSpPr txBox="1"/>
          <p:nvPr/>
        </p:nvSpPr>
        <p:spPr>
          <a:xfrm>
            <a:off x="-1" y="1870083"/>
            <a:ext cx="12192000" cy="4253132"/>
          </a:xfrm>
          <a:prstGeom prst="rect">
            <a:avLst/>
          </a:prstGeom>
          <a:solidFill>
            <a:schemeClr val="bg1"/>
          </a:solidFill>
        </p:spPr>
        <p:txBody>
          <a:bodyPr wrap="square" rtlCol="0">
            <a:spAutoFit/>
          </a:bodyPr>
          <a:lstStyle/>
          <a:p>
            <a:endParaRPr lang="fr-FR" dirty="0"/>
          </a:p>
        </p:txBody>
      </p:sp>
      <p:sp>
        <p:nvSpPr>
          <p:cNvPr id="3" name="Espace réservé du contenu 2"/>
          <p:cNvSpPr>
            <a:spLocks noGrp="1"/>
          </p:cNvSpPr>
          <p:nvPr>
            <p:ph idx="1"/>
          </p:nvPr>
        </p:nvSpPr>
        <p:spPr>
          <a:xfrm>
            <a:off x="0" y="1298340"/>
            <a:ext cx="12192000" cy="5037145"/>
          </a:xfrm>
        </p:spPr>
        <p:txBody>
          <a:bodyPr>
            <a:normAutofit/>
          </a:bodyPr>
          <a:lstStyle/>
          <a:p>
            <a:pPr marL="0" indent="0">
              <a:buNone/>
            </a:pPr>
            <a:endParaRPr lang="fr-FR" sz="2400" dirty="0"/>
          </a:p>
          <a:p>
            <a:r>
              <a:rPr lang="fr-FR" sz="2400" u="sng" dirty="0"/>
              <a:t>Travail pratique:</a:t>
            </a:r>
          </a:p>
        </p:txBody>
      </p:sp>
      <p:cxnSp>
        <p:nvCxnSpPr>
          <p:cNvPr id="139" name="Connecteur droit 138"/>
          <p:cNvCxnSpPr>
            <a:cxnSpLocks/>
          </p:cNvCxnSpPr>
          <p:nvPr/>
        </p:nvCxnSpPr>
        <p:spPr>
          <a:xfrm>
            <a:off x="219820" y="2700422"/>
            <a:ext cx="368009" cy="127989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2" name="Connecteur droit 141"/>
          <p:cNvCxnSpPr>
            <a:cxnSpLocks/>
          </p:cNvCxnSpPr>
          <p:nvPr/>
        </p:nvCxnSpPr>
        <p:spPr>
          <a:xfrm flipH="1">
            <a:off x="587831" y="3980320"/>
            <a:ext cx="495902"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5" name="Connecteur droit 144"/>
          <p:cNvCxnSpPr>
            <a:cxnSpLocks/>
          </p:cNvCxnSpPr>
          <p:nvPr/>
        </p:nvCxnSpPr>
        <p:spPr>
          <a:xfrm flipH="1">
            <a:off x="1336300" y="3132703"/>
            <a:ext cx="1123881" cy="44023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8" name="Connecteur droit 147"/>
          <p:cNvCxnSpPr>
            <a:cxnSpLocks/>
          </p:cNvCxnSpPr>
          <p:nvPr/>
        </p:nvCxnSpPr>
        <p:spPr>
          <a:xfrm flipH="1">
            <a:off x="2448691" y="3136677"/>
            <a:ext cx="391884"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2" name="Connecteur droit 151"/>
          <p:cNvCxnSpPr>
            <a:cxnSpLocks/>
          </p:cNvCxnSpPr>
          <p:nvPr/>
        </p:nvCxnSpPr>
        <p:spPr>
          <a:xfrm flipH="1">
            <a:off x="2846616" y="2700422"/>
            <a:ext cx="255208" cy="43228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8" name="Connecteur droit 157"/>
          <p:cNvCxnSpPr>
            <a:cxnSpLocks/>
          </p:cNvCxnSpPr>
          <p:nvPr/>
        </p:nvCxnSpPr>
        <p:spPr>
          <a:xfrm>
            <a:off x="277587" y="4474141"/>
            <a:ext cx="2057400" cy="125094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0" name="Connecteur droit 159"/>
          <p:cNvCxnSpPr>
            <a:cxnSpLocks/>
          </p:cNvCxnSpPr>
          <p:nvPr/>
        </p:nvCxnSpPr>
        <p:spPr>
          <a:xfrm flipH="1">
            <a:off x="2318054" y="5725089"/>
            <a:ext cx="43542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2" name="Connecteur droit 161"/>
          <p:cNvCxnSpPr>
            <a:cxnSpLocks/>
          </p:cNvCxnSpPr>
          <p:nvPr/>
        </p:nvCxnSpPr>
        <p:spPr>
          <a:xfrm flipH="1">
            <a:off x="2753484" y="4474141"/>
            <a:ext cx="348340" cy="125094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66" name="ZoneTexte 165"/>
          <p:cNvSpPr txBox="1"/>
          <p:nvPr/>
        </p:nvSpPr>
        <p:spPr>
          <a:xfrm>
            <a:off x="2334987" y="1918029"/>
            <a:ext cx="7999947" cy="461665"/>
          </a:xfrm>
          <a:prstGeom prst="rect">
            <a:avLst/>
          </a:prstGeom>
          <a:noFill/>
        </p:spPr>
        <p:txBody>
          <a:bodyPr wrap="none" rtlCol="0">
            <a:spAutoFit/>
          </a:bodyPr>
          <a:lstStyle/>
          <a:p>
            <a:r>
              <a:rPr lang="fr-FR" sz="2400" dirty="0"/>
              <a:t>Que se passe il physiologiquement au niveau de la dissolution ?</a:t>
            </a:r>
          </a:p>
        </p:txBody>
      </p:sp>
      <p:cxnSp>
        <p:nvCxnSpPr>
          <p:cNvPr id="171" name="Connecteur droit 170"/>
          <p:cNvCxnSpPr>
            <a:cxnSpLocks/>
          </p:cNvCxnSpPr>
          <p:nvPr/>
        </p:nvCxnSpPr>
        <p:spPr>
          <a:xfrm flipH="1">
            <a:off x="1061512" y="3572933"/>
            <a:ext cx="274788" cy="40985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 name="ZoneTexte 3"/>
          <p:cNvSpPr txBox="1"/>
          <p:nvPr/>
        </p:nvSpPr>
        <p:spPr>
          <a:xfrm>
            <a:off x="3488259" y="2426989"/>
            <a:ext cx="8703741" cy="1569660"/>
          </a:xfrm>
          <a:prstGeom prst="rect">
            <a:avLst/>
          </a:prstGeom>
          <a:solidFill>
            <a:srgbClr val="00FF00">
              <a:alpha val="20000"/>
            </a:srgbClr>
          </a:solidFill>
          <a:ln w="28575">
            <a:solidFill>
              <a:srgbClr val="00B050"/>
            </a:solidFill>
          </a:ln>
        </p:spPr>
        <p:txBody>
          <a:bodyPr wrap="square" rtlCol="0">
            <a:spAutoFit/>
          </a:bodyPr>
          <a:lstStyle/>
          <a:p>
            <a:r>
              <a:rPr lang="fr-FR" sz="2400" dirty="0"/>
              <a:t>Je dissous un maximum de gaz en début de plongée, et dès l’amorce de la remontée mon corps commence a désaturer. </a:t>
            </a:r>
            <a:r>
              <a:rPr lang="fr-FR" sz="2400" i="1" dirty="0"/>
              <a:t>La phase de saturation est courte et celle de désaturation est plus longue, la désaturation est optimale</a:t>
            </a:r>
          </a:p>
        </p:txBody>
      </p:sp>
      <p:sp>
        <p:nvSpPr>
          <p:cNvPr id="16" name="ZoneTexte 15"/>
          <p:cNvSpPr txBox="1"/>
          <p:nvPr/>
        </p:nvSpPr>
        <p:spPr>
          <a:xfrm>
            <a:off x="3488258" y="4275102"/>
            <a:ext cx="8703741" cy="1200329"/>
          </a:xfrm>
          <a:prstGeom prst="rect">
            <a:avLst/>
          </a:prstGeom>
          <a:solidFill>
            <a:schemeClr val="accent1">
              <a:lumMod val="40000"/>
              <a:lumOff val="60000"/>
            </a:schemeClr>
          </a:solidFill>
          <a:ln w="28575">
            <a:solidFill>
              <a:srgbClr val="FF0000"/>
            </a:solidFill>
          </a:ln>
        </p:spPr>
        <p:txBody>
          <a:bodyPr wrap="square" rtlCol="0">
            <a:spAutoFit/>
          </a:bodyPr>
          <a:lstStyle/>
          <a:p>
            <a:r>
              <a:rPr lang="fr-FR" sz="2400" dirty="0"/>
              <a:t>Je dissous du gaz pendant toute la plongée et j’ai très peu de temps pour désaturer. </a:t>
            </a:r>
            <a:r>
              <a:rPr lang="fr-FR" sz="2400" i="1" dirty="0"/>
              <a:t>La phase de saturation est longue et celle de désaturation courte, la désaturation n’ est pas optimale</a:t>
            </a:r>
          </a:p>
        </p:txBody>
      </p:sp>
    </p:spTree>
    <p:extLst>
      <p:ext uri="{BB962C8B-B14F-4D97-AF65-F5344CB8AC3E}">
        <p14:creationId xmlns:p14="http://schemas.microsoft.com/office/powerpoint/2010/main" val="20056297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500"/>
                                        <p:tgtEl>
                                          <p:spTgt spid="139"/>
                                        </p:tgtEl>
                                      </p:cBhvr>
                                    </p:animEffect>
                                  </p:childTnLst>
                                </p:cTn>
                              </p:par>
                              <p:par>
                                <p:cTn id="8" presetID="10" presetClass="entr" presetSubtype="0" fill="hold" nodeType="withEffect">
                                  <p:stCondLst>
                                    <p:cond delay="0"/>
                                  </p:stCondLst>
                                  <p:childTnLst>
                                    <p:set>
                                      <p:cBhvr>
                                        <p:cTn id="9" dur="1" fill="hold">
                                          <p:stCondLst>
                                            <p:cond delay="0"/>
                                          </p:stCondLst>
                                        </p:cTn>
                                        <p:tgtEl>
                                          <p:spTgt spid="142"/>
                                        </p:tgtEl>
                                        <p:attrNameLst>
                                          <p:attrName>style.visibility</p:attrName>
                                        </p:attrNameLst>
                                      </p:cBhvr>
                                      <p:to>
                                        <p:strVal val="visible"/>
                                      </p:to>
                                    </p:set>
                                    <p:animEffect transition="in" filter="fade">
                                      <p:cBhvr>
                                        <p:cTn id="10" dur="500"/>
                                        <p:tgtEl>
                                          <p:spTgt spid="142"/>
                                        </p:tgtEl>
                                      </p:cBhvr>
                                    </p:animEffect>
                                  </p:childTnLst>
                                </p:cTn>
                              </p:par>
                              <p:par>
                                <p:cTn id="11" presetID="10" presetClass="entr" presetSubtype="0" fill="hold" nodeType="withEffect">
                                  <p:stCondLst>
                                    <p:cond delay="0"/>
                                  </p:stCondLst>
                                  <p:childTnLst>
                                    <p:set>
                                      <p:cBhvr>
                                        <p:cTn id="12" dur="1" fill="hold">
                                          <p:stCondLst>
                                            <p:cond delay="0"/>
                                          </p:stCondLst>
                                        </p:cTn>
                                        <p:tgtEl>
                                          <p:spTgt spid="171"/>
                                        </p:tgtEl>
                                        <p:attrNameLst>
                                          <p:attrName>style.visibility</p:attrName>
                                        </p:attrNameLst>
                                      </p:cBhvr>
                                      <p:to>
                                        <p:strVal val="visible"/>
                                      </p:to>
                                    </p:set>
                                    <p:animEffect transition="in" filter="fade">
                                      <p:cBhvr>
                                        <p:cTn id="13" dur="500"/>
                                        <p:tgtEl>
                                          <p:spTgt spid="171"/>
                                        </p:tgtEl>
                                      </p:cBhvr>
                                    </p:animEffect>
                                  </p:childTnLst>
                                </p:cTn>
                              </p:par>
                              <p:par>
                                <p:cTn id="14" presetID="10" presetClass="entr" presetSubtype="0" fill="hold" nodeType="withEffect">
                                  <p:stCondLst>
                                    <p:cond delay="0"/>
                                  </p:stCondLst>
                                  <p:childTnLst>
                                    <p:set>
                                      <p:cBhvr>
                                        <p:cTn id="15" dur="1" fill="hold">
                                          <p:stCondLst>
                                            <p:cond delay="0"/>
                                          </p:stCondLst>
                                        </p:cTn>
                                        <p:tgtEl>
                                          <p:spTgt spid="145"/>
                                        </p:tgtEl>
                                        <p:attrNameLst>
                                          <p:attrName>style.visibility</p:attrName>
                                        </p:attrNameLst>
                                      </p:cBhvr>
                                      <p:to>
                                        <p:strVal val="visible"/>
                                      </p:to>
                                    </p:set>
                                    <p:animEffect transition="in" filter="fade">
                                      <p:cBhvr>
                                        <p:cTn id="16" dur="500"/>
                                        <p:tgtEl>
                                          <p:spTgt spid="145"/>
                                        </p:tgtEl>
                                      </p:cBhvr>
                                    </p:animEffect>
                                  </p:childTnLst>
                                </p:cTn>
                              </p:par>
                              <p:par>
                                <p:cTn id="17" presetID="10" presetClass="entr" presetSubtype="0" fill="hold" nodeType="withEffect">
                                  <p:stCondLst>
                                    <p:cond delay="0"/>
                                  </p:stCondLst>
                                  <p:childTnLst>
                                    <p:set>
                                      <p:cBhvr>
                                        <p:cTn id="18" dur="1" fill="hold">
                                          <p:stCondLst>
                                            <p:cond delay="0"/>
                                          </p:stCondLst>
                                        </p:cTn>
                                        <p:tgtEl>
                                          <p:spTgt spid="148"/>
                                        </p:tgtEl>
                                        <p:attrNameLst>
                                          <p:attrName>style.visibility</p:attrName>
                                        </p:attrNameLst>
                                      </p:cBhvr>
                                      <p:to>
                                        <p:strVal val="visible"/>
                                      </p:to>
                                    </p:set>
                                    <p:animEffect transition="in" filter="fade">
                                      <p:cBhvr>
                                        <p:cTn id="19" dur="500"/>
                                        <p:tgtEl>
                                          <p:spTgt spid="148"/>
                                        </p:tgtEl>
                                      </p:cBhvr>
                                    </p:animEffect>
                                  </p:childTnLst>
                                </p:cTn>
                              </p:par>
                              <p:par>
                                <p:cTn id="20" presetID="10" presetClass="entr" presetSubtype="0" fill="hold" nodeType="withEffect">
                                  <p:stCondLst>
                                    <p:cond delay="0"/>
                                  </p:stCondLst>
                                  <p:childTnLst>
                                    <p:set>
                                      <p:cBhvr>
                                        <p:cTn id="21" dur="1" fill="hold">
                                          <p:stCondLst>
                                            <p:cond delay="0"/>
                                          </p:stCondLst>
                                        </p:cTn>
                                        <p:tgtEl>
                                          <p:spTgt spid="152"/>
                                        </p:tgtEl>
                                        <p:attrNameLst>
                                          <p:attrName>style.visibility</p:attrName>
                                        </p:attrNameLst>
                                      </p:cBhvr>
                                      <p:to>
                                        <p:strVal val="visible"/>
                                      </p:to>
                                    </p:set>
                                    <p:animEffect transition="in" filter="fade">
                                      <p:cBhvr>
                                        <p:cTn id="22" dur="500"/>
                                        <p:tgtEl>
                                          <p:spTgt spid="1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8"/>
                                        </p:tgtEl>
                                        <p:attrNameLst>
                                          <p:attrName>style.visibility</p:attrName>
                                        </p:attrNameLst>
                                      </p:cBhvr>
                                      <p:to>
                                        <p:strVal val="visible"/>
                                      </p:to>
                                    </p:set>
                                    <p:animEffect transition="in" filter="fade">
                                      <p:cBhvr>
                                        <p:cTn id="32" dur="500"/>
                                        <p:tgtEl>
                                          <p:spTgt spid="158"/>
                                        </p:tgtEl>
                                      </p:cBhvr>
                                    </p:animEffect>
                                  </p:childTnLst>
                                </p:cTn>
                              </p:par>
                              <p:par>
                                <p:cTn id="33" presetID="10" presetClass="entr" presetSubtype="0" fill="hold" nodeType="withEffect">
                                  <p:stCondLst>
                                    <p:cond delay="0"/>
                                  </p:stCondLst>
                                  <p:childTnLst>
                                    <p:set>
                                      <p:cBhvr>
                                        <p:cTn id="34" dur="1" fill="hold">
                                          <p:stCondLst>
                                            <p:cond delay="0"/>
                                          </p:stCondLst>
                                        </p:cTn>
                                        <p:tgtEl>
                                          <p:spTgt spid="160"/>
                                        </p:tgtEl>
                                        <p:attrNameLst>
                                          <p:attrName>style.visibility</p:attrName>
                                        </p:attrNameLst>
                                      </p:cBhvr>
                                      <p:to>
                                        <p:strVal val="visible"/>
                                      </p:to>
                                    </p:set>
                                    <p:animEffect transition="in" filter="fade">
                                      <p:cBhvr>
                                        <p:cTn id="35" dur="500"/>
                                        <p:tgtEl>
                                          <p:spTgt spid="160"/>
                                        </p:tgtEl>
                                      </p:cBhvr>
                                    </p:animEffect>
                                  </p:childTnLst>
                                </p:cTn>
                              </p:par>
                              <p:par>
                                <p:cTn id="36" presetID="10" presetClass="entr" presetSubtype="0" fill="hold" nodeType="withEffect">
                                  <p:stCondLst>
                                    <p:cond delay="0"/>
                                  </p:stCondLst>
                                  <p:childTnLst>
                                    <p:set>
                                      <p:cBhvr>
                                        <p:cTn id="37" dur="1" fill="hold">
                                          <p:stCondLst>
                                            <p:cond delay="0"/>
                                          </p:stCondLst>
                                        </p:cTn>
                                        <p:tgtEl>
                                          <p:spTgt spid="162"/>
                                        </p:tgtEl>
                                        <p:attrNameLst>
                                          <p:attrName>style.visibility</p:attrName>
                                        </p:attrNameLst>
                                      </p:cBhvr>
                                      <p:to>
                                        <p:strVal val="visible"/>
                                      </p:to>
                                    </p:set>
                                    <p:animEffect transition="in" filter="fade">
                                      <p:cBhvr>
                                        <p:cTn id="38" dur="500"/>
                                        <p:tgtEl>
                                          <p:spTgt spid="16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0F344A-6079-4768-8539-63AAB2EC129C}"/>
              </a:ext>
            </a:extLst>
          </p:cNvPr>
          <p:cNvSpPr>
            <a:spLocks noGrp="1"/>
          </p:cNvSpPr>
          <p:nvPr>
            <p:ph type="title"/>
          </p:nvPr>
        </p:nvSpPr>
        <p:spPr/>
        <p:txBody>
          <a:bodyPr/>
          <a:lstStyle/>
          <a:p>
            <a:pPr algn="ctr"/>
            <a:r>
              <a:rPr lang="fr-FR" dirty="0"/>
              <a:t>Les Barotraumatismes</a:t>
            </a:r>
          </a:p>
        </p:txBody>
      </p:sp>
      <p:sp>
        <p:nvSpPr>
          <p:cNvPr id="3" name="Espace réservé du contenu 2">
            <a:extLst>
              <a:ext uri="{FF2B5EF4-FFF2-40B4-BE49-F238E27FC236}">
                <a16:creationId xmlns:a16="http://schemas.microsoft.com/office/drawing/2014/main" id="{10927016-90E8-4423-B6DB-7A85FD7FD79B}"/>
              </a:ext>
            </a:extLst>
          </p:cNvPr>
          <p:cNvSpPr>
            <a:spLocks noGrp="1"/>
          </p:cNvSpPr>
          <p:nvPr>
            <p:ph idx="1"/>
          </p:nvPr>
        </p:nvSpPr>
        <p:spPr>
          <a:xfrm>
            <a:off x="0" y="1923761"/>
            <a:ext cx="12191999" cy="4199727"/>
          </a:xfrm>
        </p:spPr>
        <p:txBody>
          <a:bodyPr>
            <a:normAutofit/>
          </a:bodyPr>
          <a:lstStyle/>
          <a:p>
            <a:r>
              <a:rPr lang="fr-FR" sz="2300" dirty="0"/>
              <a:t>Un barotraumatisme est un traumatisme, accident ou incident, lié à la pression. En plongée la majeur partie des incidents sont barotraumatiques. </a:t>
            </a:r>
          </a:p>
          <a:p>
            <a:endParaRPr lang="fr-FR" sz="2200" dirty="0"/>
          </a:p>
          <a:p>
            <a:pPr lvl="2"/>
            <a:r>
              <a:rPr lang="fr-FR" sz="2200" dirty="0"/>
              <a:t>Ils touchent principalement la sphère ORL et les poumons</a:t>
            </a:r>
          </a:p>
          <a:p>
            <a:pPr lvl="2"/>
            <a:endParaRPr lang="fr-FR" sz="2200" dirty="0"/>
          </a:p>
          <a:p>
            <a:pPr lvl="2"/>
            <a:r>
              <a:rPr lang="fr-FR" sz="2200" dirty="0"/>
              <a:t>Mais ils peuvent aussi être intestinale,  dû à un placage de masque ou une cavité dans une dent…</a:t>
            </a:r>
          </a:p>
        </p:txBody>
      </p:sp>
    </p:spTree>
    <p:extLst>
      <p:ext uri="{BB962C8B-B14F-4D97-AF65-F5344CB8AC3E}">
        <p14:creationId xmlns:p14="http://schemas.microsoft.com/office/powerpoint/2010/main" val="16363931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La sphère ORL </a:t>
            </a:r>
          </a:p>
        </p:txBody>
      </p:sp>
      <p:sp>
        <p:nvSpPr>
          <p:cNvPr id="4" name="Espace réservé du contenu 2"/>
          <p:cNvSpPr>
            <a:spLocks noGrp="1"/>
          </p:cNvSpPr>
          <p:nvPr>
            <p:ph idx="1"/>
          </p:nvPr>
        </p:nvSpPr>
        <p:spPr>
          <a:xfrm>
            <a:off x="0" y="1854200"/>
            <a:ext cx="6090557" cy="4237038"/>
          </a:xfrm>
        </p:spPr>
        <p:txBody>
          <a:bodyPr>
            <a:normAutofit/>
          </a:bodyPr>
          <a:lstStyle/>
          <a:p>
            <a:r>
              <a:rPr lang="fr-FR" sz="2400" u="sng" dirty="0"/>
              <a:t>Prérequis</a:t>
            </a:r>
            <a:r>
              <a:rPr lang="fr-FR" sz="2400" dirty="0"/>
              <a:t>: variation de pression </a:t>
            </a:r>
          </a:p>
          <a:p>
            <a:pPr algn="just"/>
            <a:r>
              <a:rPr lang="fr-FR" sz="2400" u="sng" dirty="0"/>
              <a:t>Objectifs</a:t>
            </a:r>
            <a:r>
              <a:rPr lang="fr-FR" sz="2400" dirty="0"/>
              <a:t>: Connaitre la physiologie ORL et l’action des réponses apportés en prévention des accidents ORL</a:t>
            </a:r>
          </a:p>
          <a:p>
            <a:pPr algn="just"/>
            <a:r>
              <a:rPr lang="fr-FR" sz="2400" u="sng" dirty="0"/>
              <a:t>Justification</a:t>
            </a:r>
            <a:r>
              <a:rPr lang="fr-FR" sz="2400" dirty="0"/>
              <a:t>: 80 % des accidents en plongée, il est donc important de connaitre les spécificités de cette zone anatomique</a:t>
            </a:r>
          </a:p>
        </p:txBody>
      </p:sp>
      <p:sp>
        <p:nvSpPr>
          <p:cNvPr id="5" name="Espace réservé du contenu 2"/>
          <p:cNvSpPr txBox="1">
            <a:spLocks/>
          </p:cNvSpPr>
          <p:nvPr/>
        </p:nvSpPr>
        <p:spPr>
          <a:xfrm>
            <a:off x="6111241" y="1853754"/>
            <a:ext cx="6080759" cy="425748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fr-FR" sz="2400" dirty="0"/>
              <a:t>I – L’oreille schématique, ses fonctions et 			mécanismes</a:t>
            </a:r>
          </a:p>
          <a:p>
            <a:endParaRPr lang="fr-FR" sz="2400" dirty="0"/>
          </a:p>
          <a:p>
            <a:r>
              <a:rPr lang="fr-FR" sz="2400" dirty="0"/>
              <a:t>II – Les accidents/incidents de l’oreille</a:t>
            </a:r>
          </a:p>
          <a:p>
            <a:endParaRPr lang="fr-FR" sz="2400" dirty="0"/>
          </a:p>
          <a:p>
            <a:r>
              <a:rPr lang="fr-FR" sz="2400" dirty="0"/>
              <a:t>III – Les sinus schématiques, leurs fonctions</a:t>
            </a:r>
          </a:p>
          <a:p>
            <a:endParaRPr lang="fr-FR" sz="2400" dirty="0"/>
          </a:p>
          <a:p>
            <a:r>
              <a:rPr lang="fr-FR" sz="2400" dirty="0"/>
              <a:t>IV – Les accidents/incidents des sinus</a:t>
            </a:r>
          </a:p>
          <a:p>
            <a:endParaRPr lang="fr-FR" sz="2400" dirty="0"/>
          </a:p>
        </p:txBody>
      </p:sp>
    </p:spTree>
    <p:extLst>
      <p:ext uri="{BB962C8B-B14F-4D97-AF65-F5344CB8AC3E}">
        <p14:creationId xmlns:p14="http://schemas.microsoft.com/office/powerpoint/2010/main" val="42906210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853754"/>
            <a:ext cx="4980213" cy="4596032"/>
          </a:xfrm>
        </p:spPr>
        <p:txBody>
          <a:bodyPr>
            <a:normAutofit lnSpcReduction="10000"/>
          </a:bodyPr>
          <a:lstStyle/>
          <a:p>
            <a:r>
              <a:rPr lang="fr-FR" sz="2400" u="sng" dirty="0"/>
              <a:t>L’oreille schématique, ses fonctions et mécanismes:</a:t>
            </a:r>
          </a:p>
          <a:p>
            <a:r>
              <a:rPr lang="fr-FR" sz="2400" dirty="0"/>
              <a:t>L’oreille est définis par trois zones, l’oreille externe, l’oreille moyenne et l’oreille interne. Seul l’oreille externe est en contact avec le milieu ambiant. L’oreille interne est en grande partie composé de liquide.</a:t>
            </a:r>
          </a:p>
          <a:p>
            <a:r>
              <a:rPr lang="fr-FR" sz="2400" dirty="0"/>
              <a:t>L’oreille joue un rôle dans l’audition et l’équilibre</a:t>
            </a:r>
          </a:p>
          <a:p>
            <a:endParaRPr lang="fr-FR" dirty="0"/>
          </a:p>
        </p:txBody>
      </p:sp>
      <p:sp>
        <p:nvSpPr>
          <p:cNvPr id="2" name="Titre 1"/>
          <p:cNvSpPr>
            <a:spLocks noGrp="1"/>
          </p:cNvSpPr>
          <p:nvPr>
            <p:ph type="title"/>
          </p:nvPr>
        </p:nvSpPr>
        <p:spPr>
          <a:xfrm>
            <a:off x="1565882" y="804519"/>
            <a:ext cx="9603275" cy="1049235"/>
          </a:xfrm>
        </p:spPr>
        <p:txBody>
          <a:bodyPr/>
          <a:lstStyle/>
          <a:p>
            <a:pPr algn="ctr"/>
            <a:r>
              <a:rPr lang="fr-FR" dirty="0"/>
              <a:t>La sphère ORL</a:t>
            </a:r>
          </a:p>
        </p:txBody>
      </p:sp>
      <p:pic>
        <p:nvPicPr>
          <p:cNvPr id="5" name="Image 4"/>
          <p:cNvPicPr>
            <a:picLocks noChangeAspect="1"/>
          </p:cNvPicPr>
          <p:nvPr/>
        </p:nvPicPr>
        <p:blipFill rotWithShape="1">
          <a:blip r:embed="rId3"/>
          <a:srcRect l="6591" t="3333" r="5127"/>
          <a:stretch/>
        </p:blipFill>
        <p:spPr>
          <a:xfrm>
            <a:off x="4980213" y="0"/>
            <a:ext cx="7217229" cy="6858000"/>
          </a:xfrm>
          <a:prstGeom prst="rect">
            <a:avLst/>
          </a:prstGeom>
        </p:spPr>
      </p:pic>
    </p:spTree>
    <p:extLst>
      <p:ext uri="{BB962C8B-B14F-4D97-AF65-F5344CB8AC3E}">
        <p14:creationId xmlns:p14="http://schemas.microsoft.com/office/powerpoint/2010/main" val="9161162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65882" y="804519"/>
            <a:ext cx="9603275" cy="1049235"/>
          </a:xfrm>
        </p:spPr>
        <p:txBody>
          <a:bodyPr/>
          <a:lstStyle/>
          <a:p>
            <a:pPr algn="ctr"/>
            <a:r>
              <a:rPr lang="fr-FR" dirty="0"/>
              <a:t>La sphère orl</a:t>
            </a:r>
          </a:p>
        </p:txBody>
      </p:sp>
      <p:sp>
        <p:nvSpPr>
          <p:cNvPr id="3" name="Espace réservé du contenu 2"/>
          <p:cNvSpPr>
            <a:spLocks noGrp="1"/>
          </p:cNvSpPr>
          <p:nvPr>
            <p:ph idx="1"/>
          </p:nvPr>
        </p:nvSpPr>
        <p:spPr>
          <a:xfrm>
            <a:off x="1" y="1853753"/>
            <a:ext cx="5159828" cy="4677676"/>
          </a:xfrm>
        </p:spPr>
        <p:txBody>
          <a:bodyPr>
            <a:normAutofit/>
          </a:bodyPr>
          <a:lstStyle/>
          <a:p>
            <a:r>
              <a:rPr lang="fr-FR" sz="2600" u="sng" dirty="0"/>
              <a:t>Les accidents/incidents de l’oreille:</a:t>
            </a:r>
          </a:p>
          <a:p>
            <a:r>
              <a:rPr lang="fr-FR" sz="2400" dirty="0"/>
              <a:t>Otite barotraumatique</a:t>
            </a:r>
          </a:p>
          <a:p>
            <a:r>
              <a:rPr lang="fr-FR" sz="2400" dirty="0"/>
              <a:t>Rupture du tympan</a:t>
            </a:r>
          </a:p>
          <a:p>
            <a:r>
              <a:rPr lang="fr-FR" sz="2400" dirty="0"/>
              <a:t>Otite barotraumatique de l’oreille interne</a:t>
            </a:r>
          </a:p>
          <a:p>
            <a:r>
              <a:rPr lang="fr-FR" sz="2400" dirty="0"/>
              <a:t>Vertige alterno-barique</a:t>
            </a:r>
          </a:p>
          <a:p>
            <a:r>
              <a:rPr lang="fr-FR" sz="2400" dirty="0"/>
              <a:t>ADD</a:t>
            </a:r>
          </a:p>
          <a:p>
            <a:r>
              <a:rPr lang="fr-FR" sz="2400" dirty="0"/>
              <a:t>Otite infectieuse </a:t>
            </a:r>
          </a:p>
          <a:p>
            <a:endParaRPr lang="fr-FR" sz="2400" dirty="0"/>
          </a:p>
          <a:p>
            <a:endParaRPr lang="fr-FR" dirty="0"/>
          </a:p>
        </p:txBody>
      </p:sp>
      <p:pic>
        <p:nvPicPr>
          <p:cNvPr id="4" name="Image 3"/>
          <p:cNvPicPr>
            <a:picLocks noChangeAspect="1"/>
          </p:cNvPicPr>
          <p:nvPr/>
        </p:nvPicPr>
        <p:blipFill rotWithShape="1">
          <a:blip r:embed="rId3"/>
          <a:srcRect l="6591" t="3333" r="5127"/>
          <a:stretch/>
        </p:blipFill>
        <p:spPr>
          <a:xfrm>
            <a:off x="4974770" y="0"/>
            <a:ext cx="7217229" cy="6858000"/>
          </a:xfrm>
          <a:prstGeom prst="rect">
            <a:avLst/>
          </a:prstGeom>
        </p:spPr>
      </p:pic>
      <p:pic>
        <p:nvPicPr>
          <p:cNvPr id="6" name="Image 5"/>
          <p:cNvPicPr>
            <a:picLocks noChangeAspect="1"/>
          </p:cNvPicPr>
          <p:nvPr/>
        </p:nvPicPr>
        <p:blipFill>
          <a:blip r:embed="rId4"/>
          <a:stretch>
            <a:fillRect/>
          </a:stretch>
        </p:blipFill>
        <p:spPr>
          <a:xfrm>
            <a:off x="4974771" y="0"/>
            <a:ext cx="7217228" cy="6858000"/>
          </a:xfrm>
          <a:prstGeom prst="rect">
            <a:avLst/>
          </a:prstGeom>
        </p:spPr>
      </p:pic>
    </p:spTree>
    <p:extLst>
      <p:ext uri="{BB962C8B-B14F-4D97-AF65-F5344CB8AC3E}">
        <p14:creationId xmlns:p14="http://schemas.microsoft.com/office/powerpoint/2010/main" val="27231200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1" fill="hold" nodeType="clickEffect">
                                  <p:stCondLst>
                                    <p:cond delay="0"/>
                                  </p:stCondLst>
                                  <p:childTnLst>
                                    <p:anim calcmode="lin" valueType="num">
                                      <p:cBhvr additive="base">
                                        <p:cTn id="17" dur="500"/>
                                        <p:tgtEl>
                                          <p:spTgt spid="6"/>
                                        </p:tgtEl>
                                        <p:attrNameLst>
                                          <p:attrName>ppt_x</p:attrName>
                                        </p:attrNameLst>
                                      </p:cBhvr>
                                      <p:tavLst>
                                        <p:tav tm="0">
                                          <p:val>
                                            <p:strVal val="ppt_x"/>
                                          </p:val>
                                        </p:tav>
                                        <p:tav tm="100000">
                                          <p:val>
                                            <p:strVal val="ppt_x"/>
                                          </p:val>
                                        </p:tav>
                                      </p:tavLst>
                                    </p:anim>
                                    <p:anim calcmode="lin" valueType="num">
                                      <p:cBhvr additive="base">
                                        <p:cTn id="18" dur="500"/>
                                        <p:tgtEl>
                                          <p:spTgt spid="6"/>
                                        </p:tgtEl>
                                        <p:attrNameLst>
                                          <p:attrName>ppt_y</p:attrName>
                                        </p:attrNameLst>
                                      </p:cBhvr>
                                      <p:tavLst>
                                        <p:tav tm="0">
                                          <p:val>
                                            <p:strVal val="ppt_y"/>
                                          </p:val>
                                        </p:tav>
                                        <p:tav tm="100000">
                                          <p:val>
                                            <p:strVal val="0-ppt_h/2"/>
                                          </p:val>
                                        </p:tav>
                                      </p:tavLst>
                                    </p:anim>
                                    <p:set>
                                      <p:cBhvr>
                                        <p:cTn id="19" dur="1" fill="hold">
                                          <p:stCondLst>
                                            <p:cond delay="4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853754"/>
            <a:ext cx="5277457" cy="4269460"/>
          </a:xfrm>
        </p:spPr>
        <p:txBody>
          <a:bodyPr/>
          <a:lstStyle/>
          <a:p>
            <a:r>
              <a:rPr lang="fr-FR" sz="2400" u="sng" dirty="0"/>
              <a:t>Les sinus schématiques, leurs fonctions:</a:t>
            </a:r>
          </a:p>
          <a:p>
            <a:r>
              <a:rPr lang="fr-FR" sz="2400" dirty="0"/>
              <a:t>Les sinus sont des cavités osseuses tapissés de muqueuse reliées entre eux et au pharynx par des fosses nasales</a:t>
            </a:r>
          </a:p>
          <a:p>
            <a:r>
              <a:rPr lang="fr-FR" sz="2400" dirty="0"/>
              <a:t>Leur rôle est de « filtrer » l’air inspiré.</a:t>
            </a:r>
          </a:p>
          <a:p>
            <a:endParaRPr lang="fr-FR" sz="2400" dirty="0"/>
          </a:p>
        </p:txBody>
      </p:sp>
      <p:sp>
        <p:nvSpPr>
          <p:cNvPr id="2" name="Titre 1"/>
          <p:cNvSpPr>
            <a:spLocks noGrp="1"/>
          </p:cNvSpPr>
          <p:nvPr>
            <p:ph type="title"/>
          </p:nvPr>
        </p:nvSpPr>
        <p:spPr>
          <a:xfrm>
            <a:off x="1876125" y="804519"/>
            <a:ext cx="9603275" cy="1049235"/>
          </a:xfrm>
        </p:spPr>
        <p:txBody>
          <a:bodyPr/>
          <a:lstStyle/>
          <a:p>
            <a:pPr algn="ctr"/>
            <a:r>
              <a:rPr lang="fr-FR" dirty="0"/>
              <a:t>La sphère ORL</a:t>
            </a:r>
          </a:p>
        </p:txBody>
      </p:sp>
      <p:pic>
        <p:nvPicPr>
          <p:cNvPr id="5" name="Image 4"/>
          <p:cNvPicPr>
            <a:picLocks noChangeAspect="1"/>
          </p:cNvPicPr>
          <p:nvPr/>
        </p:nvPicPr>
        <p:blipFill>
          <a:blip r:embed="rId2"/>
          <a:stretch>
            <a:fillRect/>
          </a:stretch>
        </p:blipFill>
        <p:spPr>
          <a:xfrm>
            <a:off x="5277458" y="0"/>
            <a:ext cx="6917872" cy="6858000"/>
          </a:xfrm>
          <a:prstGeom prst="rect">
            <a:avLst/>
          </a:prstGeom>
        </p:spPr>
      </p:pic>
      <p:sp>
        <p:nvSpPr>
          <p:cNvPr id="6" name="Ellipse 5"/>
          <p:cNvSpPr/>
          <p:nvPr/>
        </p:nvSpPr>
        <p:spPr>
          <a:xfrm>
            <a:off x="8605158" y="3053443"/>
            <a:ext cx="228600" cy="31024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p:cNvSpPr/>
          <p:nvPr/>
        </p:nvSpPr>
        <p:spPr>
          <a:xfrm>
            <a:off x="8833758" y="3053443"/>
            <a:ext cx="228600" cy="31024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rot="7728897">
            <a:off x="9026270" y="3578488"/>
            <a:ext cx="228600" cy="31024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rot="2872478">
            <a:off x="8479973" y="3575957"/>
            <a:ext cx="228600" cy="31024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8866414" y="3363686"/>
            <a:ext cx="211665" cy="29287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p:nvPr/>
        </p:nvSpPr>
        <p:spPr>
          <a:xfrm>
            <a:off x="8654752" y="3346313"/>
            <a:ext cx="228600" cy="31024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5277458" y="3988484"/>
            <a:ext cx="1988756" cy="830997"/>
          </a:xfrm>
          <a:prstGeom prst="rect">
            <a:avLst/>
          </a:prstGeom>
          <a:noFill/>
        </p:spPr>
        <p:txBody>
          <a:bodyPr wrap="square" rtlCol="0">
            <a:spAutoFit/>
          </a:bodyPr>
          <a:lstStyle/>
          <a:p>
            <a:r>
              <a:rPr lang="fr-FR" sz="2400" b="1" dirty="0">
                <a:solidFill>
                  <a:schemeClr val="bg1">
                    <a:lumMod val="65000"/>
                  </a:schemeClr>
                </a:solidFill>
              </a:rPr>
              <a:t>Sinus ethmoïdaux</a:t>
            </a:r>
          </a:p>
        </p:txBody>
      </p:sp>
      <p:sp>
        <p:nvSpPr>
          <p:cNvPr id="15" name="Rectangle 14"/>
          <p:cNvSpPr/>
          <p:nvPr/>
        </p:nvSpPr>
        <p:spPr>
          <a:xfrm rot="19859821" flipV="1">
            <a:off x="6655705" y="3727208"/>
            <a:ext cx="2200883" cy="18000"/>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rot="20416068">
            <a:off x="6723671" y="3854746"/>
            <a:ext cx="2340278" cy="18000"/>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646426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853754"/>
            <a:ext cx="5277457" cy="4547046"/>
          </a:xfrm>
        </p:spPr>
        <p:txBody>
          <a:bodyPr>
            <a:normAutofit lnSpcReduction="10000"/>
          </a:bodyPr>
          <a:lstStyle/>
          <a:p>
            <a:r>
              <a:rPr lang="fr-FR" sz="2400" u="sng" dirty="0"/>
              <a:t>Les accidents/incidents des sinus:</a:t>
            </a:r>
          </a:p>
          <a:p>
            <a:r>
              <a:rPr lang="fr-FR" sz="2400" dirty="0"/>
              <a:t>Les sinus ne peuvent se déformer comme le tympan, si les fosses nasales sont obstruées par des sécrétions, la dépressions lors de la descente peut créer des douleurs et des saignements, il en est de même à la remontée avec l’augmentation des volumes gazeux.</a:t>
            </a:r>
          </a:p>
          <a:p>
            <a:r>
              <a:rPr lang="fr-FR" sz="2400" dirty="0"/>
              <a:t>Il est déconseillé de plonger avec un gros rhume</a:t>
            </a:r>
          </a:p>
        </p:txBody>
      </p:sp>
      <p:sp>
        <p:nvSpPr>
          <p:cNvPr id="2" name="Titre 1"/>
          <p:cNvSpPr>
            <a:spLocks noGrp="1"/>
          </p:cNvSpPr>
          <p:nvPr>
            <p:ph type="title"/>
          </p:nvPr>
        </p:nvSpPr>
        <p:spPr>
          <a:xfrm>
            <a:off x="1876125" y="804519"/>
            <a:ext cx="9603275" cy="1049235"/>
          </a:xfrm>
        </p:spPr>
        <p:txBody>
          <a:bodyPr/>
          <a:lstStyle/>
          <a:p>
            <a:pPr algn="ctr"/>
            <a:r>
              <a:rPr lang="fr-FR" dirty="0"/>
              <a:t>La sphère ORL</a:t>
            </a:r>
          </a:p>
        </p:txBody>
      </p:sp>
      <p:pic>
        <p:nvPicPr>
          <p:cNvPr id="5" name="Image 4"/>
          <p:cNvPicPr>
            <a:picLocks noChangeAspect="1"/>
          </p:cNvPicPr>
          <p:nvPr/>
        </p:nvPicPr>
        <p:blipFill>
          <a:blip r:embed="rId3"/>
          <a:stretch>
            <a:fillRect/>
          </a:stretch>
        </p:blipFill>
        <p:spPr>
          <a:xfrm>
            <a:off x="5277458" y="0"/>
            <a:ext cx="6917872" cy="6858000"/>
          </a:xfrm>
          <a:prstGeom prst="rect">
            <a:avLst/>
          </a:prstGeom>
        </p:spPr>
      </p:pic>
      <p:sp>
        <p:nvSpPr>
          <p:cNvPr id="6" name="Ellipse 5"/>
          <p:cNvSpPr/>
          <p:nvPr/>
        </p:nvSpPr>
        <p:spPr>
          <a:xfrm>
            <a:off x="8605158" y="3053443"/>
            <a:ext cx="228600" cy="31024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p:cNvSpPr/>
          <p:nvPr/>
        </p:nvSpPr>
        <p:spPr>
          <a:xfrm>
            <a:off x="8833758" y="3053443"/>
            <a:ext cx="228600" cy="31024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rot="7728897">
            <a:off x="9026270" y="3578488"/>
            <a:ext cx="228600" cy="31024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rot="2872478">
            <a:off x="8479973" y="3592286"/>
            <a:ext cx="228600" cy="31024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8866414" y="3363686"/>
            <a:ext cx="211665" cy="29287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p:nvPr/>
        </p:nvSpPr>
        <p:spPr>
          <a:xfrm>
            <a:off x="8654752" y="3346313"/>
            <a:ext cx="228600" cy="31024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5460161" y="3955767"/>
            <a:ext cx="1988756" cy="800219"/>
          </a:xfrm>
          <a:prstGeom prst="rect">
            <a:avLst/>
          </a:prstGeom>
          <a:noFill/>
        </p:spPr>
        <p:txBody>
          <a:bodyPr wrap="square" rtlCol="0">
            <a:spAutoFit/>
          </a:bodyPr>
          <a:lstStyle/>
          <a:p>
            <a:r>
              <a:rPr lang="fr-FR" sz="2300" b="1" dirty="0">
                <a:solidFill>
                  <a:schemeClr val="tx1">
                    <a:lumMod val="50000"/>
                    <a:lumOff val="50000"/>
                  </a:schemeClr>
                </a:solidFill>
              </a:rPr>
              <a:t>Sinus ethmoïdaux</a:t>
            </a:r>
          </a:p>
        </p:txBody>
      </p:sp>
      <p:sp>
        <p:nvSpPr>
          <p:cNvPr id="15" name="Rectangle 14"/>
          <p:cNvSpPr/>
          <p:nvPr/>
        </p:nvSpPr>
        <p:spPr>
          <a:xfrm rot="19859821" flipV="1">
            <a:off x="6655705" y="3727208"/>
            <a:ext cx="2200883" cy="18000"/>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rot="20416068">
            <a:off x="6723671" y="3871075"/>
            <a:ext cx="2340278" cy="18000"/>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934396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La surpression pulmonaire</a:t>
            </a:r>
          </a:p>
        </p:txBody>
      </p:sp>
      <p:sp>
        <p:nvSpPr>
          <p:cNvPr id="3" name="Espace réservé du contenu 2"/>
          <p:cNvSpPr>
            <a:spLocks noGrp="1"/>
          </p:cNvSpPr>
          <p:nvPr>
            <p:ph idx="1"/>
          </p:nvPr>
        </p:nvSpPr>
        <p:spPr>
          <a:xfrm>
            <a:off x="1" y="1853754"/>
            <a:ext cx="6111240" cy="4257486"/>
          </a:xfrm>
        </p:spPr>
        <p:txBody>
          <a:bodyPr>
            <a:normAutofit/>
          </a:bodyPr>
          <a:lstStyle/>
          <a:p>
            <a:r>
              <a:rPr lang="fr-FR" sz="2400" u="sng" dirty="0"/>
              <a:t>Prérequis</a:t>
            </a:r>
            <a:r>
              <a:rPr lang="fr-FR" sz="2400" dirty="0"/>
              <a:t>: Détendeur, pression - volume</a:t>
            </a:r>
          </a:p>
          <a:p>
            <a:pPr algn="just"/>
            <a:r>
              <a:rPr lang="fr-FR" sz="2400" u="sng" dirty="0"/>
              <a:t>Objectifs</a:t>
            </a:r>
            <a:r>
              <a:rPr lang="fr-FR" sz="2400" dirty="0"/>
              <a:t>: comprendre le phénomène de surpression pulmonaire et savoir l’éviter</a:t>
            </a:r>
          </a:p>
          <a:p>
            <a:pPr algn="just"/>
            <a:r>
              <a:rPr lang="fr-FR" sz="2400" u="sng" dirty="0"/>
              <a:t>Justification</a:t>
            </a:r>
            <a:r>
              <a:rPr lang="fr-FR" sz="2400" dirty="0"/>
              <a:t>: Autonomie à 20 mètres, zone ou les variations de pressions sont les plus importantes</a:t>
            </a:r>
          </a:p>
        </p:txBody>
      </p:sp>
      <p:sp>
        <p:nvSpPr>
          <p:cNvPr id="4" name="Espace réservé du contenu 2"/>
          <p:cNvSpPr txBox="1">
            <a:spLocks/>
          </p:cNvSpPr>
          <p:nvPr/>
        </p:nvSpPr>
        <p:spPr>
          <a:xfrm>
            <a:off x="6111241" y="1853754"/>
            <a:ext cx="6111240" cy="425748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endParaRPr lang="fr-FR" sz="2400" u="sng" dirty="0"/>
          </a:p>
          <a:p>
            <a:pPr lvl="3"/>
            <a:r>
              <a:rPr lang="fr-FR" sz="2400" dirty="0"/>
              <a:t>I – Les poumons et le système 			ventilatoire</a:t>
            </a:r>
          </a:p>
          <a:p>
            <a:pPr lvl="3"/>
            <a:endParaRPr lang="fr-FR" sz="2400" dirty="0"/>
          </a:p>
          <a:p>
            <a:pPr lvl="3"/>
            <a:r>
              <a:rPr lang="fr-FR" sz="2400" dirty="0"/>
              <a:t>II – La surpression pulmonaire, 	  		ou et comment?</a:t>
            </a:r>
          </a:p>
          <a:p>
            <a:endParaRPr lang="fr-FR" sz="2400" dirty="0"/>
          </a:p>
          <a:p>
            <a:pPr lvl="3"/>
            <a:r>
              <a:rPr lang="fr-FR" sz="2400" dirty="0"/>
              <a:t>III – L’éviter et la conduite à tenir</a:t>
            </a:r>
          </a:p>
          <a:p>
            <a:pPr marL="1371600" lvl="3" indent="0">
              <a:buNone/>
            </a:pPr>
            <a:endParaRPr lang="fr-FR" sz="2400" dirty="0"/>
          </a:p>
        </p:txBody>
      </p:sp>
    </p:spTree>
    <p:extLst>
      <p:ext uri="{BB962C8B-B14F-4D97-AF65-F5344CB8AC3E}">
        <p14:creationId xmlns:p14="http://schemas.microsoft.com/office/powerpoint/2010/main" val="37978191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La surpression pulmonaire</a:t>
            </a:r>
          </a:p>
        </p:txBody>
      </p:sp>
      <p:sp>
        <p:nvSpPr>
          <p:cNvPr id="3" name="Espace réservé du contenu 2"/>
          <p:cNvSpPr>
            <a:spLocks noGrp="1"/>
          </p:cNvSpPr>
          <p:nvPr>
            <p:ph idx="1"/>
          </p:nvPr>
        </p:nvSpPr>
        <p:spPr>
          <a:xfrm>
            <a:off x="0" y="1853754"/>
            <a:ext cx="6074229" cy="4285789"/>
          </a:xfrm>
        </p:spPr>
        <p:txBody>
          <a:bodyPr>
            <a:normAutofit fontScale="92500"/>
          </a:bodyPr>
          <a:lstStyle/>
          <a:p>
            <a:r>
              <a:rPr lang="fr-FR" sz="2400" u="sng" dirty="0"/>
              <a:t>Les poumons et le système ventilatoire:</a:t>
            </a:r>
          </a:p>
          <a:p>
            <a:r>
              <a:rPr lang="fr-FR" sz="2400" dirty="0"/>
              <a:t>Deux « sacs » d’environ 3 litres chacun, qui permettent de récupérer l’oxygène de l’air inspiré, et d’expulser le CO2 créé par l’organisme.</a:t>
            </a:r>
          </a:p>
          <a:p>
            <a:r>
              <a:rPr lang="fr-FR" sz="2400" dirty="0"/>
              <a:t>Cet échange gazeux se fait au niveaux des alvéoles pulmonaires, se sont de tout petits sacs très irrigués, qui se situent à l’extrémités des bronchioles et qui composent les poumons.</a:t>
            </a:r>
          </a:p>
          <a:p>
            <a:endParaRPr lang="fr-FR" sz="2400" u="sng" dirty="0"/>
          </a:p>
          <a:p>
            <a:endParaRPr lang="fr-FR" sz="2400" dirty="0"/>
          </a:p>
        </p:txBody>
      </p:sp>
      <p:pic>
        <p:nvPicPr>
          <p:cNvPr id="5" name="Image 4"/>
          <p:cNvPicPr>
            <a:picLocks noChangeAspect="1"/>
          </p:cNvPicPr>
          <p:nvPr/>
        </p:nvPicPr>
        <p:blipFill>
          <a:blip r:embed="rId3"/>
          <a:stretch>
            <a:fillRect/>
          </a:stretch>
        </p:blipFill>
        <p:spPr>
          <a:xfrm>
            <a:off x="5910943" y="1853754"/>
            <a:ext cx="6281058" cy="5004246"/>
          </a:xfrm>
          <a:prstGeom prst="rect">
            <a:avLst/>
          </a:prstGeom>
        </p:spPr>
      </p:pic>
      <p:pic>
        <p:nvPicPr>
          <p:cNvPr id="7" name="Image 6"/>
          <p:cNvPicPr>
            <a:picLocks noChangeAspect="1"/>
          </p:cNvPicPr>
          <p:nvPr/>
        </p:nvPicPr>
        <p:blipFill>
          <a:blip r:embed="rId4"/>
          <a:stretch>
            <a:fillRect/>
          </a:stretch>
        </p:blipFill>
        <p:spPr>
          <a:xfrm>
            <a:off x="5910942" y="1853754"/>
            <a:ext cx="6281058" cy="5004246"/>
          </a:xfrm>
          <a:prstGeom prst="rect">
            <a:avLst/>
          </a:prstGeom>
        </p:spPr>
      </p:pic>
      <p:sp>
        <p:nvSpPr>
          <p:cNvPr id="8" name="Espace réservé du contenu 2"/>
          <p:cNvSpPr txBox="1">
            <a:spLocks/>
          </p:cNvSpPr>
          <p:nvPr/>
        </p:nvSpPr>
        <p:spPr>
          <a:xfrm>
            <a:off x="-1" y="1853753"/>
            <a:ext cx="6074229" cy="4285789"/>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fr-FR" sz="2200" u="sng" dirty="0"/>
              <a:t>Les poumons et le système ventilatoire:</a:t>
            </a:r>
          </a:p>
          <a:p>
            <a:r>
              <a:rPr lang="fr-FR" sz="2400" dirty="0"/>
              <a:t>En surface l’inspiration est active, par contraction des muscles intercostaux et du diaphragme, alors que l’expiration est passive, par simple relâchement de ces muscles.</a:t>
            </a:r>
          </a:p>
          <a:p>
            <a:r>
              <a:rPr lang="fr-FR" sz="2400" dirty="0"/>
              <a:t>En plongée l’expiration aussi est active , à cause de la résistance créée par le détendeur.  Expirer crée donc un effort en plongée.</a:t>
            </a:r>
          </a:p>
          <a:p>
            <a:endParaRPr lang="fr-FR" sz="2400" u="sng" dirty="0"/>
          </a:p>
          <a:p>
            <a:endParaRPr lang="fr-FR" sz="2400" dirty="0"/>
          </a:p>
        </p:txBody>
      </p:sp>
      <p:sp>
        <p:nvSpPr>
          <p:cNvPr id="9" name="ZoneTexte 8"/>
          <p:cNvSpPr txBox="1"/>
          <p:nvPr/>
        </p:nvSpPr>
        <p:spPr>
          <a:xfrm>
            <a:off x="8060266" y="6139542"/>
            <a:ext cx="1688476" cy="461665"/>
          </a:xfrm>
          <a:prstGeom prst="rect">
            <a:avLst/>
          </a:prstGeom>
          <a:noFill/>
        </p:spPr>
        <p:txBody>
          <a:bodyPr wrap="none" rtlCol="0">
            <a:spAutoFit/>
          </a:bodyPr>
          <a:lstStyle/>
          <a:p>
            <a:r>
              <a:rPr lang="fr-FR" sz="2400" dirty="0"/>
              <a:t>Diaphragme</a:t>
            </a:r>
          </a:p>
        </p:txBody>
      </p:sp>
      <p:cxnSp>
        <p:nvCxnSpPr>
          <p:cNvPr id="11" name="Connecteur droit avec flèche 10"/>
          <p:cNvCxnSpPr>
            <a:cxnSpLocks/>
          </p:cNvCxnSpPr>
          <p:nvPr/>
        </p:nvCxnSpPr>
        <p:spPr>
          <a:xfrm flipV="1">
            <a:off x="8581556" y="5655733"/>
            <a:ext cx="748711" cy="5197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10533592" y="1853753"/>
            <a:ext cx="941283" cy="461665"/>
          </a:xfrm>
          <a:prstGeom prst="rect">
            <a:avLst/>
          </a:prstGeom>
          <a:noFill/>
        </p:spPr>
        <p:txBody>
          <a:bodyPr wrap="none" rtlCol="0">
            <a:spAutoFit/>
          </a:bodyPr>
          <a:lstStyle/>
          <a:p>
            <a:r>
              <a:rPr lang="fr-FR" sz="2400" dirty="0"/>
              <a:t>Côtes</a:t>
            </a:r>
          </a:p>
        </p:txBody>
      </p:sp>
      <p:cxnSp>
        <p:nvCxnSpPr>
          <p:cNvPr id="14" name="Connecteur droit avec flèche 13"/>
          <p:cNvCxnSpPr>
            <a:cxnSpLocks/>
          </p:cNvCxnSpPr>
          <p:nvPr/>
        </p:nvCxnSpPr>
        <p:spPr>
          <a:xfrm flipH="1">
            <a:off x="10533592" y="2211595"/>
            <a:ext cx="470641" cy="356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5910943" y="1853753"/>
            <a:ext cx="2801088" cy="461665"/>
          </a:xfrm>
          <a:prstGeom prst="rect">
            <a:avLst/>
          </a:prstGeom>
          <a:noFill/>
        </p:spPr>
        <p:txBody>
          <a:bodyPr wrap="none" rtlCol="0">
            <a:spAutoFit/>
          </a:bodyPr>
          <a:lstStyle/>
          <a:p>
            <a:r>
              <a:rPr lang="fr-FR" sz="2400" dirty="0"/>
              <a:t>Muscles intercostaux</a:t>
            </a:r>
          </a:p>
        </p:txBody>
      </p:sp>
      <p:cxnSp>
        <p:nvCxnSpPr>
          <p:cNvPr id="20" name="Connecteur droit avec flèche 19"/>
          <p:cNvCxnSpPr>
            <a:cxnSpLocks/>
          </p:cNvCxnSpPr>
          <p:nvPr/>
        </p:nvCxnSpPr>
        <p:spPr>
          <a:xfrm>
            <a:off x="6586486" y="2341931"/>
            <a:ext cx="725001" cy="5441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8174749" y="4251999"/>
            <a:ext cx="1743635" cy="830997"/>
          </a:xfrm>
          <a:prstGeom prst="rect">
            <a:avLst/>
          </a:prstGeom>
          <a:noFill/>
        </p:spPr>
        <p:txBody>
          <a:bodyPr wrap="square" rtlCol="0">
            <a:spAutoFit/>
          </a:bodyPr>
          <a:lstStyle/>
          <a:p>
            <a:r>
              <a:rPr lang="fr-FR" sz="2400" dirty="0"/>
              <a:t>Alvéoles pulmonaires</a:t>
            </a:r>
          </a:p>
        </p:txBody>
      </p:sp>
      <p:cxnSp>
        <p:nvCxnSpPr>
          <p:cNvPr id="23" name="Connecteur droit avec flèche 22"/>
          <p:cNvCxnSpPr>
            <a:cxnSpLocks/>
          </p:cNvCxnSpPr>
          <p:nvPr/>
        </p:nvCxnSpPr>
        <p:spPr>
          <a:xfrm flipH="1">
            <a:off x="8022106" y="4971724"/>
            <a:ext cx="744500" cy="427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ZoneTexte 25"/>
          <p:cNvSpPr txBox="1"/>
          <p:nvPr/>
        </p:nvSpPr>
        <p:spPr>
          <a:xfrm>
            <a:off x="6939920" y="3242762"/>
            <a:ext cx="1654940" cy="461665"/>
          </a:xfrm>
          <a:prstGeom prst="rect">
            <a:avLst/>
          </a:prstGeom>
          <a:noFill/>
        </p:spPr>
        <p:txBody>
          <a:bodyPr wrap="none" rtlCol="0">
            <a:spAutoFit/>
          </a:bodyPr>
          <a:lstStyle/>
          <a:p>
            <a:r>
              <a:rPr lang="fr-FR" sz="2400" dirty="0"/>
              <a:t>Bronchioles</a:t>
            </a:r>
          </a:p>
        </p:txBody>
      </p:sp>
      <p:cxnSp>
        <p:nvCxnSpPr>
          <p:cNvPr id="27" name="Connecteur droit avec flèche 26"/>
          <p:cNvCxnSpPr>
            <a:cxnSpLocks/>
          </p:cNvCxnSpPr>
          <p:nvPr/>
        </p:nvCxnSpPr>
        <p:spPr>
          <a:xfrm>
            <a:off x="7194509" y="3675208"/>
            <a:ext cx="239224" cy="277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ZoneTexte 28"/>
          <p:cNvSpPr txBox="1"/>
          <p:nvPr/>
        </p:nvSpPr>
        <p:spPr>
          <a:xfrm>
            <a:off x="9789567" y="4038152"/>
            <a:ext cx="1231747" cy="461665"/>
          </a:xfrm>
          <a:prstGeom prst="rect">
            <a:avLst/>
          </a:prstGeom>
          <a:noFill/>
        </p:spPr>
        <p:txBody>
          <a:bodyPr wrap="none" rtlCol="0">
            <a:spAutoFit/>
          </a:bodyPr>
          <a:lstStyle/>
          <a:p>
            <a:r>
              <a:rPr lang="fr-FR" sz="2400" dirty="0"/>
              <a:t>Bronche</a:t>
            </a:r>
          </a:p>
        </p:txBody>
      </p:sp>
      <p:cxnSp>
        <p:nvCxnSpPr>
          <p:cNvPr id="30" name="Connecteur droit avec flèche 29"/>
          <p:cNvCxnSpPr>
            <a:cxnSpLocks/>
          </p:cNvCxnSpPr>
          <p:nvPr/>
        </p:nvCxnSpPr>
        <p:spPr>
          <a:xfrm flipH="1" flipV="1">
            <a:off x="9499601" y="3704427"/>
            <a:ext cx="966260" cy="4629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0712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hidden"/>
                                      </p:to>
                                    </p:set>
                                  </p:childTnLst>
                                </p:cTn>
                              </p:par>
                              <p:par>
                                <p:cTn id="20" presetID="1" presetClass="exit" presetSubtype="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fade">
                                      <p:cBhvr>
                                        <p:cTn id="30" dur="500"/>
                                        <p:tgtEl>
                                          <p:spTgt spid="8">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par>
                                <p:cTn id="58" presetID="10" presetClass="entr" presetSubtype="0"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par>
                                <p:cTn id="64" presetID="10" presetClass="entr" presetSubtype="0" fill="hold"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8">
                                            <p:txEl>
                                              <p:pRg st="2" end="2"/>
                                            </p:txEl>
                                          </p:spTgt>
                                        </p:tgtEl>
                                        <p:attrNameLst>
                                          <p:attrName>style.visibility</p:attrName>
                                        </p:attrNameLst>
                                      </p:cBhvr>
                                      <p:to>
                                        <p:strVal val="visible"/>
                                      </p:to>
                                    </p:set>
                                    <p:animEffect transition="in" filter="fade">
                                      <p:cBhvr>
                                        <p:cTn id="71"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uiExpand="1" build="allAtOnce"/>
      <p:bldP spid="9" grpId="0"/>
      <p:bldP spid="13" grpId="0"/>
      <p:bldP spid="19" grpId="0"/>
      <p:bldP spid="22" grpId="0"/>
      <p:bldP spid="26"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51579" y="464695"/>
            <a:ext cx="9603275" cy="1049235"/>
          </a:xfrm>
        </p:spPr>
        <p:txBody>
          <a:bodyPr>
            <a:normAutofit/>
          </a:bodyPr>
          <a:lstStyle/>
          <a:p>
            <a:pPr algn="ctr"/>
            <a:r>
              <a:rPr lang="fr-FR" sz="4800" dirty="0" err="1"/>
              <a:t>PLan</a:t>
            </a:r>
            <a:endParaRPr lang="fr-FR" sz="4800" dirty="0"/>
          </a:p>
        </p:txBody>
      </p:sp>
      <p:sp>
        <p:nvSpPr>
          <p:cNvPr id="3" name="Espace réservé du contenu 2"/>
          <p:cNvSpPr>
            <a:spLocks noGrp="1"/>
          </p:cNvSpPr>
          <p:nvPr>
            <p:ph idx="1"/>
          </p:nvPr>
        </p:nvSpPr>
        <p:spPr>
          <a:xfrm>
            <a:off x="0" y="1828800"/>
            <a:ext cx="5308985" cy="5029200"/>
          </a:xfrm>
        </p:spPr>
        <p:txBody>
          <a:bodyPr>
            <a:normAutofit/>
          </a:bodyPr>
          <a:lstStyle/>
          <a:p>
            <a:r>
              <a:rPr lang="fr-FR" sz="2400" b="1" i="1" dirty="0"/>
              <a:t>I - Réglementation</a:t>
            </a:r>
          </a:p>
          <a:p>
            <a:endParaRPr lang="fr-FR" sz="2600" dirty="0"/>
          </a:p>
          <a:p>
            <a:r>
              <a:rPr lang="fr-FR" sz="2400" b="1" i="1" dirty="0"/>
              <a:t>II - Physique</a:t>
            </a:r>
          </a:p>
          <a:p>
            <a:pPr lvl="1">
              <a:buFontTx/>
              <a:buChar char="-"/>
            </a:pPr>
            <a:r>
              <a:rPr lang="fr-FR" sz="2200" dirty="0"/>
              <a:t>Compressibilité de l’air</a:t>
            </a:r>
          </a:p>
          <a:p>
            <a:pPr lvl="1">
              <a:buFontTx/>
              <a:buChar char="-"/>
            </a:pPr>
            <a:r>
              <a:rPr lang="fr-FR" sz="2200" dirty="0"/>
              <a:t>Archimède</a:t>
            </a:r>
          </a:p>
          <a:p>
            <a:pPr lvl="1">
              <a:buFontTx/>
              <a:buChar char="-"/>
            </a:pPr>
            <a:r>
              <a:rPr lang="fr-FR" sz="2200" dirty="0"/>
              <a:t>Dissolution des gaz</a:t>
            </a:r>
          </a:p>
          <a:p>
            <a:pPr marL="457200" lvl="1" indent="0">
              <a:buNone/>
            </a:pPr>
            <a:endParaRPr lang="fr-FR" dirty="0"/>
          </a:p>
          <a:p>
            <a:pPr lvl="1">
              <a:buFontTx/>
              <a:buChar char="-"/>
            </a:pPr>
            <a:endParaRPr lang="fr-FR" dirty="0"/>
          </a:p>
          <a:p>
            <a:pPr marL="457200" lvl="1" indent="0">
              <a:buNone/>
            </a:pPr>
            <a:endParaRPr lang="fr-FR" dirty="0"/>
          </a:p>
          <a:p>
            <a:endParaRPr lang="fr-FR" dirty="0"/>
          </a:p>
          <a:p>
            <a:endParaRPr lang="fr-FR" dirty="0"/>
          </a:p>
          <a:p>
            <a:pPr lvl="1">
              <a:buFontTx/>
              <a:buChar char="-"/>
            </a:pPr>
            <a:endParaRPr lang="fr-FR" dirty="0"/>
          </a:p>
        </p:txBody>
      </p:sp>
      <p:sp>
        <p:nvSpPr>
          <p:cNvPr id="4" name="Espace réservé du contenu 2">
            <a:extLst>
              <a:ext uri="{FF2B5EF4-FFF2-40B4-BE49-F238E27FC236}">
                <a16:creationId xmlns:a16="http://schemas.microsoft.com/office/drawing/2014/main" id="{05C98EC3-FD00-4F40-90FD-7858C6D3642A}"/>
              </a:ext>
            </a:extLst>
          </p:cNvPr>
          <p:cNvSpPr txBox="1">
            <a:spLocks/>
          </p:cNvSpPr>
          <p:nvPr/>
        </p:nvSpPr>
        <p:spPr>
          <a:xfrm>
            <a:off x="5308985" y="1828800"/>
            <a:ext cx="6883015" cy="5029200"/>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fr-FR" sz="2400" b="1" i="1" dirty="0"/>
              <a:t>III - Accidents/ Incidents de plongées</a:t>
            </a:r>
          </a:p>
          <a:p>
            <a:pPr lvl="1">
              <a:buFontTx/>
              <a:buChar char="-"/>
            </a:pPr>
            <a:r>
              <a:rPr lang="fr-FR" sz="2200" dirty="0"/>
              <a:t>Barotraumatiques</a:t>
            </a:r>
          </a:p>
          <a:p>
            <a:pPr lvl="1">
              <a:buFontTx/>
              <a:buChar char="-"/>
            </a:pPr>
            <a:r>
              <a:rPr lang="fr-FR" sz="2200" dirty="0"/>
              <a:t>Biochimiques</a:t>
            </a:r>
          </a:p>
          <a:p>
            <a:pPr marL="0" indent="0">
              <a:buNone/>
            </a:pPr>
            <a:endParaRPr lang="fr-FR" dirty="0"/>
          </a:p>
          <a:p>
            <a:r>
              <a:rPr lang="fr-FR" sz="2400" b="1" i="1" dirty="0"/>
              <a:t>IV - Tables de plongée – Ordinateur de plongée</a:t>
            </a:r>
            <a:endParaRPr lang="fr-FR" b="1" i="1" dirty="0"/>
          </a:p>
          <a:p>
            <a:pPr lvl="1">
              <a:buFontTx/>
              <a:buChar char="-"/>
            </a:pPr>
            <a:r>
              <a:rPr lang="fr-FR" sz="2200" dirty="0"/>
              <a:t>Les tables MN 90</a:t>
            </a:r>
          </a:p>
          <a:p>
            <a:pPr lvl="1">
              <a:buFontTx/>
              <a:buChar char="-"/>
            </a:pPr>
            <a:r>
              <a:rPr lang="fr-FR" sz="2200" dirty="0"/>
              <a:t>Les ordinateurs de plongées</a:t>
            </a:r>
          </a:p>
          <a:p>
            <a:pPr lvl="1">
              <a:buFontTx/>
              <a:buChar char="-"/>
            </a:pPr>
            <a:endParaRPr lang="fr-FR" dirty="0"/>
          </a:p>
          <a:p>
            <a:pPr lvl="1">
              <a:buFontTx/>
              <a:buChar char="-"/>
            </a:pPr>
            <a:endParaRPr lang="fr-FR" dirty="0"/>
          </a:p>
          <a:p>
            <a:pPr lvl="1">
              <a:buFontTx/>
              <a:buChar char="-"/>
            </a:pPr>
            <a:endParaRPr lang="fr-FR" dirty="0"/>
          </a:p>
          <a:p>
            <a:pPr marL="457200" lvl="1" indent="0">
              <a:buFont typeface="Arial" panose="020B0604020202020204" pitchFamily="34" charset="0"/>
              <a:buNone/>
            </a:pPr>
            <a:endParaRPr lang="fr-FR" dirty="0"/>
          </a:p>
          <a:p>
            <a:endParaRPr lang="fr-FR" dirty="0"/>
          </a:p>
          <a:p>
            <a:endParaRPr lang="fr-FR" dirty="0"/>
          </a:p>
          <a:p>
            <a:pPr lvl="1">
              <a:buFontTx/>
              <a:buChar char="-"/>
            </a:pPr>
            <a:endParaRPr lang="fr-FR" dirty="0"/>
          </a:p>
        </p:txBody>
      </p:sp>
    </p:spTree>
    <p:extLst>
      <p:ext uri="{BB962C8B-B14F-4D97-AF65-F5344CB8AC3E}">
        <p14:creationId xmlns:p14="http://schemas.microsoft.com/office/powerpoint/2010/main" val="34391203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5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fade">
                                      <p:cBhvr>
                                        <p:cTn id="31" dur="500"/>
                                        <p:tgtEl>
                                          <p:spTgt spid="4">
                                            <p:txEl>
                                              <p:p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fade">
                                      <p:cBhvr>
                                        <p:cTn id="34" dur="500"/>
                                        <p:tgtEl>
                                          <p:spTgt spid="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fade">
                                      <p:cBhvr>
                                        <p:cTn id="39" dur="500"/>
                                        <p:tgtEl>
                                          <p:spTgt spid="4">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fade">
                                      <p:cBhvr>
                                        <p:cTn id="44" dur="500"/>
                                        <p:tgtEl>
                                          <p:spTgt spid="4">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La surpression pulmonaire</a:t>
            </a:r>
          </a:p>
        </p:txBody>
      </p:sp>
      <p:sp>
        <p:nvSpPr>
          <p:cNvPr id="3" name="Espace réservé du contenu 2"/>
          <p:cNvSpPr>
            <a:spLocks noGrp="1"/>
          </p:cNvSpPr>
          <p:nvPr>
            <p:ph idx="1"/>
          </p:nvPr>
        </p:nvSpPr>
        <p:spPr>
          <a:xfrm>
            <a:off x="0" y="1853754"/>
            <a:ext cx="8365067" cy="4259179"/>
          </a:xfrm>
        </p:spPr>
        <p:txBody>
          <a:bodyPr>
            <a:normAutofit lnSpcReduction="10000"/>
          </a:bodyPr>
          <a:lstStyle/>
          <a:p>
            <a:r>
              <a:rPr lang="fr-FR" sz="2400" u="sng" dirty="0"/>
              <a:t>La surpression pulmonaire, où et comment?</a:t>
            </a:r>
          </a:p>
          <a:p>
            <a:r>
              <a:rPr lang="fr-FR" sz="2400" dirty="0"/>
              <a:t>La surpression pulmonaire a lieu à la remontée lorsqu’il y a un blocage expiratoire ou que l’expiration est insuffisante. Cela peut être favorisé par une remontée trop rapide.</a:t>
            </a:r>
          </a:p>
          <a:p>
            <a:r>
              <a:rPr lang="fr-FR" sz="2400" dirty="0"/>
              <a:t>L’air à l’intérieur des alvéoles pulmonaires se dilate trop, ce qui peut léser les alvéoles.</a:t>
            </a:r>
          </a:p>
          <a:p>
            <a:r>
              <a:rPr lang="fr-FR" sz="2400" dirty="0"/>
              <a:t>L’air s’échappe alors des alvéoles, des bulles d’air peuvent alors pénétrer dans la circulation sanguine ou se loger dans différentes parties du corps humain. </a:t>
            </a:r>
          </a:p>
          <a:p>
            <a:endParaRPr lang="fr-FR" sz="2400" u="sng" dirty="0"/>
          </a:p>
          <a:p>
            <a:endParaRPr lang="fr-FR" sz="2400" u="sng" dirty="0"/>
          </a:p>
        </p:txBody>
      </p:sp>
      <p:pic>
        <p:nvPicPr>
          <p:cNvPr id="5" name="Image 4"/>
          <p:cNvPicPr>
            <a:picLocks noChangeAspect="1"/>
          </p:cNvPicPr>
          <p:nvPr/>
        </p:nvPicPr>
        <p:blipFill>
          <a:blip r:embed="rId3"/>
          <a:stretch>
            <a:fillRect/>
          </a:stretch>
        </p:blipFill>
        <p:spPr>
          <a:xfrm>
            <a:off x="8365067" y="1853754"/>
            <a:ext cx="3826933" cy="4259179"/>
          </a:xfrm>
          <a:prstGeom prst="rect">
            <a:avLst/>
          </a:prstGeom>
        </p:spPr>
      </p:pic>
    </p:spTree>
    <p:extLst>
      <p:ext uri="{BB962C8B-B14F-4D97-AF65-F5344CB8AC3E}">
        <p14:creationId xmlns:p14="http://schemas.microsoft.com/office/powerpoint/2010/main" val="8476228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La surpression pulmonaire</a:t>
            </a:r>
          </a:p>
        </p:txBody>
      </p:sp>
      <p:sp>
        <p:nvSpPr>
          <p:cNvPr id="3" name="Espace réservé du contenu 2"/>
          <p:cNvSpPr>
            <a:spLocks noGrp="1"/>
          </p:cNvSpPr>
          <p:nvPr>
            <p:ph idx="1"/>
          </p:nvPr>
        </p:nvSpPr>
        <p:spPr>
          <a:xfrm>
            <a:off x="0" y="1853754"/>
            <a:ext cx="12191999" cy="4242246"/>
          </a:xfrm>
        </p:spPr>
        <p:txBody>
          <a:bodyPr>
            <a:normAutofit/>
          </a:bodyPr>
          <a:lstStyle/>
          <a:p>
            <a:r>
              <a:rPr lang="fr-FR" sz="2400" u="sng" dirty="0"/>
              <a:t>L’éviter et la conduite à tenir:</a:t>
            </a:r>
          </a:p>
          <a:p>
            <a:r>
              <a:rPr lang="fr-FR" sz="2400" dirty="0"/>
              <a:t>Expirer complètement et </a:t>
            </a:r>
            <a:r>
              <a:rPr lang="fr-FR" sz="2400" b="1" dirty="0"/>
              <a:t>remonter</a:t>
            </a:r>
            <a:r>
              <a:rPr lang="fr-FR" sz="2400" dirty="0"/>
              <a:t> </a:t>
            </a:r>
            <a:r>
              <a:rPr lang="fr-FR" sz="2400" b="1" dirty="0"/>
              <a:t>lentement</a:t>
            </a:r>
            <a:r>
              <a:rPr lang="fr-FR" sz="2400" dirty="0"/>
              <a:t>, particulièrement dans les derniers mètres, suffit à éviter complètement la surpression pulmonaire.</a:t>
            </a:r>
          </a:p>
          <a:p>
            <a:r>
              <a:rPr lang="fr-FR" sz="2400" dirty="0"/>
              <a:t>Si toutefois, arrivé en surface, vous remarquez une gêne respiratoire, une douleur dans la poitrine, des troubles de la parole/vision ou une paralysie, prévenez votre moniteur ou la sécurité surface par un signe de détresse. Expliquez les circonstances de l’accident ou de la plongée.</a:t>
            </a:r>
          </a:p>
          <a:p>
            <a:r>
              <a:rPr lang="fr-FR" sz="2400" dirty="0"/>
              <a:t>Facteur favorisant : mauvaise gestion air, panique, matériel défectueux, mauvaise ventilation</a:t>
            </a:r>
          </a:p>
          <a:p>
            <a:endParaRPr lang="fr-FR" sz="2800" u="sng" dirty="0"/>
          </a:p>
        </p:txBody>
      </p:sp>
    </p:spTree>
    <p:extLst>
      <p:ext uri="{BB962C8B-B14F-4D97-AF65-F5344CB8AC3E}">
        <p14:creationId xmlns:p14="http://schemas.microsoft.com/office/powerpoint/2010/main" val="35857041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E5F584-800B-4450-882D-8F80C95C8878}"/>
              </a:ext>
            </a:extLst>
          </p:cNvPr>
          <p:cNvSpPr>
            <a:spLocks noGrp="1"/>
          </p:cNvSpPr>
          <p:nvPr>
            <p:ph type="title"/>
          </p:nvPr>
        </p:nvSpPr>
        <p:spPr/>
        <p:txBody>
          <a:bodyPr/>
          <a:lstStyle/>
          <a:p>
            <a:pPr algn="ctr"/>
            <a:r>
              <a:rPr lang="fr-FR" dirty="0"/>
              <a:t>Les Accidents Biochimiques</a:t>
            </a:r>
          </a:p>
        </p:txBody>
      </p:sp>
      <p:sp>
        <p:nvSpPr>
          <p:cNvPr id="3" name="Espace réservé du contenu 2">
            <a:extLst>
              <a:ext uri="{FF2B5EF4-FFF2-40B4-BE49-F238E27FC236}">
                <a16:creationId xmlns:a16="http://schemas.microsoft.com/office/drawing/2014/main" id="{DBA572A5-DFB1-476B-BC61-4E601544AAB7}"/>
              </a:ext>
            </a:extLst>
          </p:cNvPr>
          <p:cNvSpPr>
            <a:spLocks noGrp="1"/>
          </p:cNvSpPr>
          <p:nvPr>
            <p:ph idx="1"/>
          </p:nvPr>
        </p:nvSpPr>
        <p:spPr>
          <a:xfrm>
            <a:off x="0" y="1853754"/>
            <a:ext cx="12191999" cy="4199727"/>
          </a:xfrm>
        </p:spPr>
        <p:txBody>
          <a:bodyPr/>
          <a:lstStyle/>
          <a:p>
            <a:r>
              <a:rPr lang="fr-FR" sz="2300" dirty="0"/>
              <a:t>En plongées sous marine les accidents biochimiques sont les accidents liés à la toxicité des </a:t>
            </a:r>
            <a:r>
              <a:rPr lang="fr-FR" sz="2300" dirty="0" err="1"/>
              <a:t>gazs</a:t>
            </a:r>
            <a:r>
              <a:rPr lang="fr-FR" sz="2300" dirty="0"/>
              <a:t> respirés lorsque leur pression partielle franchit un certain seuil, à la baisse ou à la hausse.</a:t>
            </a:r>
          </a:p>
          <a:p>
            <a:endParaRPr lang="fr-FR" dirty="0"/>
          </a:p>
          <a:p>
            <a:pPr lvl="2"/>
            <a:r>
              <a:rPr lang="fr-FR" sz="2200" dirty="0"/>
              <a:t>La hausse de la Pression partielle d’azote entraine  la narcose</a:t>
            </a:r>
          </a:p>
          <a:p>
            <a:pPr lvl="2"/>
            <a:r>
              <a:rPr lang="fr-FR" sz="2200" dirty="0"/>
              <a:t>La hausse de la production de CO2 par l’organisme entraine l’</a:t>
            </a:r>
            <a:r>
              <a:rPr lang="fr-FR" sz="2200" dirty="0" err="1"/>
              <a:t>essouflement</a:t>
            </a:r>
            <a:r>
              <a:rPr lang="fr-FR" sz="2200" dirty="0"/>
              <a:t>, qui peut conduire à différent accidents</a:t>
            </a:r>
          </a:p>
          <a:p>
            <a:pPr lvl="2"/>
            <a:r>
              <a:rPr lang="fr-FR" sz="2200" dirty="0"/>
              <a:t>La hausse de la pression partielle d’O2 peut conduire à l’hyperoxie, mais cet accident ne vous concerne qu’en cas d’utilisation de </a:t>
            </a:r>
            <a:r>
              <a:rPr lang="fr-FR" sz="2200" dirty="0" err="1"/>
              <a:t>Nitrox</a:t>
            </a:r>
            <a:endParaRPr lang="fr-FR" sz="2200" dirty="0"/>
          </a:p>
        </p:txBody>
      </p:sp>
    </p:spTree>
    <p:extLst>
      <p:ext uri="{BB962C8B-B14F-4D97-AF65-F5344CB8AC3E}">
        <p14:creationId xmlns:p14="http://schemas.microsoft.com/office/powerpoint/2010/main" val="5438223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La narcose</a:t>
            </a:r>
          </a:p>
        </p:txBody>
      </p:sp>
      <p:sp>
        <p:nvSpPr>
          <p:cNvPr id="4" name="Espace réservé du contenu 2"/>
          <p:cNvSpPr txBox="1">
            <a:spLocks/>
          </p:cNvSpPr>
          <p:nvPr/>
        </p:nvSpPr>
        <p:spPr>
          <a:xfrm>
            <a:off x="0" y="1854200"/>
            <a:ext cx="6090557" cy="423703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fr-FR" sz="2400" u="sng" dirty="0"/>
              <a:t>Prérequis</a:t>
            </a:r>
            <a:r>
              <a:rPr lang="fr-FR" sz="2400" dirty="0"/>
              <a:t>: La dissolution des gaz, compressibilité</a:t>
            </a:r>
          </a:p>
          <a:p>
            <a:pPr algn="just"/>
            <a:r>
              <a:rPr lang="fr-FR" sz="2400" u="sng" dirty="0"/>
              <a:t>Objectifs</a:t>
            </a:r>
            <a:r>
              <a:rPr lang="fr-FR" sz="2400" dirty="0"/>
              <a:t>: Comprendre ce qu’est la narcose et ses effets, et savoir réagir.</a:t>
            </a:r>
          </a:p>
          <a:p>
            <a:pPr algn="just"/>
            <a:r>
              <a:rPr lang="fr-FR" sz="2400" u="sng" dirty="0"/>
              <a:t>Justification</a:t>
            </a:r>
            <a:r>
              <a:rPr lang="fr-FR" sz="2400" dirty="0"/>
              <a:t>: Niveau 2 accès jusqu’à 40 mètres, or les sujets les plus sensibles peuvent ressentir la narcose dès 30 mètres</a:t>
            </a:r>
          </a:p>
        </p:txBody>
      </p:sp>
      <p:sp>
        <p:nvSpPr>
          <p:cNvPr id="5" name="Espace réservé du contenu 2"/>
          <p:cNvSpPr txBox="1">
            <a:spLocks/>
          </p:cNvSpPr>
          <p:nvPr/>
        </p:nvSpPr>
        <p:spPr>
          <a:xfrm>
            <a:off x="6111241" y="1853754"/>
            <a:ext cx="6080759" cy="425748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fr-FR" sz="2400" dirty="0"/>
              <a:t>I – La narcose, qu’est-ce que c’est?</a:t>
            </a:r>
          </a:p>
          <a:p>
            <a:endParaRPr lang="fr-FR" sz="2400" dirty="0"/>
          </a:p>
          <a:p>
            <a:r>
              <a:rPr lang="fr-FR" sz="2400" dirty="0"/>
              <a:t>II – Ses effets</a:t>
            </a:r>
          </a:p>
          <a:p>
            <a:endParaRPr lang="fr-FR" sz="2400" dirty="0"/>
          </a:p>
          <a:p>
            <a:r>
              <a:rPr lang="fr-FR" sz="2400" dirty="0"/>
              <a:t>III – Facteurs favorisants et comportements à 			adopter</a:t>
            </a:r>
          </a:p>
          <a:p>
            <a:endParaRPr lang="fr-FR" sz="2400" dirty="0"/>
          </a:p>
        </p:txBody>
      </p:sp>
    </p:spTree>
    <p:extLst>
      <p:ext uri="{BB962C8B-B14F-4D97-AF65-F5344CB8AC3E}">
        <p14:creationId xmlns:p14="http://schemas.microsoft.com/office/powerpoint/2010/main" val="14935953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La narcose</a:t>
            </a:r>
          </a:p>
        </p:txBody>
      </p:sp>
      <p:sp>
        <p:nvSpPr>
          <p:cNvPr id="3" name="Espace réservé du contenu 2"/>
          <p:cNvSpPr>
            <a:spLocks noGrp="1"/>
          </p:cNvSpPr>
          <p:nvPr>
            <p:ph idx="1"/>
          </p:nvPr>
        </p:nvSpPr>
        <p:spPr>
          <a:xfrm>
            <a:off x="1" y="1837425"/>
            <a:ext cx="8425542" cy="4416421"/>
          </a:xfrm>
        </p:spPr>
        <p:txBody>
          <a:bodyPr>
            <a:normAutofit lnSpcReduction="10000"/>
          </a:bodyPr>
          <a:lstStyle/>
          <a:p>
            <a:r>
              <a:rPr lang="fr-FR" sz="2400" u="sng" dirty="0"/>
              <a:t>Qu’est ce que c’est?</a:t>
            </a:r>
          </a:p>
          <a:p>
            <a:endParaRPr lang="fr-FR" sz="2400" u="sng" dirty="0"/>
          </a:p>
          <a:p>
            <a:r>
              <a:rPr lang="fr-FR" sz="2400" dirty="0"/>
              <a:t>A partir d’une certaine profondeur, l’azote contenu dans l’air perturbe l’information au niveaux des cellules nerveuses.</a:t>
            </a:r>
          </a:p>
          <a:p>
            <a:r>
              <a:rPr lang="fr-FR" sz="2400" dirty="0"/>
              <a:t>Les sujets les plus sensible peuvent ressentir les effet de la narcose à partir de 30 mètres (Pp N2 ≈ 3,2 bar), c’est la narcose qui limite la plongée à l’air à 60 mètres (Pp N2 ≈ 5,6  bar).</a:t>
            </a:r>
          </a:p>
          <a:p>
            <a:r>
              <a:rPr lang="fr-FR" sz="2400" dirty="0"/>
              <a:t>Les effets de la narcose sont différents d’un plongeur à l’autre, et même d’un jour à l’autre chez un même plongeur.</a:t>
            </a:r>
          </a:p>
        </p:txBody>
      </p:sp>
      <p:sp>
        <p:nvSpPr>
          <p:cNvPr id="4" name="ZoneTexte 3"/>
          <p:cNvSpPr txBox="1"/>
          <p:nvPr/>
        </p:nvSpPr>
        <p:spPr>
          <a:xfrm flipH="1">
            <a:off x="8294914" y="1837425"/>
            <a:ext cx="3897086" cy="2308324"/>
          </a:xfrm>
          <a:prstGeom prst="rect">
            <a:avLst/>
          </a:prstGeom>
          <a:noFill/>
          <a:ln w="31750">
            <a:solidFill>
              <a:schemeClr val="accent1"/>
            </a:solidFill>
          </a:ln>
        </p:spPr>
        <p:txBody>
          <a:bodyPr wrap="square" rtlCol="0">
            <a:spAutoFit/>
          </a:bodyPr>
          <a:lstStyle/>
          <a:p>
            <a:r>
              <a:rPr lang="fr-FR" sz="2400" u="sng" dirty="0"/>
              <a:t>Rappel: </a:t>
            </a:r>
          </a:p>
          <a:p>
            <a:endParaRPr lang="fr-FR" sz="2400" dirty="0"/>
          </a:p>
          <a:p>
            <a:r>
              <a:rPr lang="fr-FR" sz="2400" dirty="0"/>
              <a:t>Air : 21% O2 – 79% N2</a:t>
            </a:r>
          </a:p>
          <a:p>
            <a:endParaRPr lang="fr-FR" sz="2400" dirty="0"/>
          </a:p>
          <a:p>
            <a:r>
              <a:rPr lang="fr-FR" sz="2400" dirty="0"/>
              <a:t>Pression partiel: </a:t>
            </a:r>
          </a:p>
          <a:p>
            <a:r>
              <a:rPr lang="fr-FR" sz="2400" dirty="0"/>
              <a:t>Pression absolue x % mélange</a:t>
            </a:r>
          </a:p>
        </p:txBody>
      </p:sp>
    </p:spTree>
    <p:extLst>
      <p:ext uri="{BB962C8B-B14F-4D97-AF65-F5344CB8AC3E}">
        <p14:creationId xmlns:p14="http://schemas.microsoft.com/office/powerpoint/2010/main" val="4173586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La narcose</a:t>
            </a:r>
          </a:p>
        </p:txBody>
      </p:sp>
      <p:sp>
        <p:nvSpPr>
          <p:cNvPr id="3" name="Espace réservé du contenu 2"/>
          <p:cNvSpPr>
            <a:spLocks noGrp="1"/>
          </p:cNvSpPr>
          <p:nvPr>
            <p:ph idx="1"/>
          </p:nvPr>
        </p:nvSpPr>
        <p:spPr>
          <a:xfrm>
            <a:off x="0" y="1853754"/>
            <a:ext cx="12442371" cy="4269460"/>
          </a:xfrm>
        </p:spPr>
        <p:txBody>
          <a:bodyPr>
            <a:normAutofit fontScale="92500"/>
          </a:bodyPr>
          <a:lstStyle/>
          <a:p>
            <a:r>
              <a:rPr lang="fr-FR" sz="2400" u="sng" dirty="0"/>
              <a:t>Ses effets:</a:t>
            </a:r>
          </a:p>
          <a:p>
            <a:r>
              <a:rPr lang="fr-FR" sz="2400" dirty="0"/>
              <a:t>Les effets de la narcose peuvent être multiples, les principaux sont: </a:t>
            </a:r>
          </a:p>
          <a:p>
            <a:pPr marL="0" indent="0">
              <a:buNone/>
            </a:pPr>
            <a:r>
              <a:rPr lang="fr-FR" sz="2400" dirty="0"/>
              <a:t>- la perte de mémoire immédiate</a:t>
            </a:r>
          </a:p>
          <a:p>
            <a:pPr marL="0" indent="0">
              <a:buNone/>
            </a:pPr>
            <a:r>
              <a:rPr lang="fr-FR" sz="2400" dirty="0"/>
              <a:t>- confusion mentale ou motrice (</a:t>
            </a:r>
            <a:r>
              <a:rPr lang="fr-FR" sz="2400" b="1" dirty="0"/>
              <a:t>attention</a:t>
            </a:r>
            <a:r>
              <a:rPr lang="fr-FR" sz="2400" dirty="0"/>
              <a:t> aux paramètres planifiés, à la stabilisation, aux manipulations)</a:t>
            </a:r>
          </a:p>
          <a:p>
            <a:pPr marL="0" indent="0">
              <a:buNone/>
            </a:pPr>
            <a:r>
              <a:rPr lang="fr-FR" sz="2400" dirty="0"/>
              <a:t>- euphorie ou angoisse (</a:t>
            </a:r>
            <a:r>
              <a:rPr lang="fr-FR" sz="2400" b="1" dirty="0"/>
              <a:t>attention</a:t>
            </a:r>
            <a:r>
              <a:rPr lang="fr-FR" sz="2400" dirty="0"/>
              <a:t> à l’essoufflement)</a:t>
            </a:r>
          </a:p>
          <a:p>
            <a:pPr marL="0" indent="0">
              <a:buNone/>
            </a:pPr>
            <a:r>
              <a:rPr lang="fr-FR" sz="2400" dirty="0"/>
              <a:t>- dialogue intérieur</a:t>
            </a:r>
          </a:p>
          <a:p>
            <a:pPr marL="0" indent="0">
              <a:buNone/>
            </a:pPr>
            <a:r>
              <a:rPr lang="fr-FR" sz="2400" dirty="0"/>
              <a:t>- oubli des paramètres et des instruments (</a:t>
            </a:r>
            <a:r>
              <a:rPr lang="fr-FR" sz="2400" b="1" dirty="0"/>
              <a:t>attention</a:t>
            </a:r>
            <a:r>
              <a:rPr lang="fr-FR" sz="2400" dirty="0"/>
              <a:t> aux paliers, et a la panne d’air)</a:t>
            </a:r>
          </a:p>
          <a:p>
            <a:pPr marL="0" indent="0">
              <a:buNone/>
            </a:pPr>
            <a:r>
              <a:rPr lang="fr-FR" sz="2400" dirty="0"/>
              <a:t>- trouble de la perception, de l’attention . . . (</a:t>
            </a:r>
            <a:r>
              <a:rPr lang="fr-FR" sz="2400" b="1" dirty="0"/>
              <a:t>attention</a:t>
            </a:r>
            <a:r>
              <a:rPr lang="fr-FR" sz="2400" dirty="0"/>
              <a:t> a la communication, sa position dans la palanquée)</a:t>
            </a:r>
          </a:p>
        </p:txBody>
      </p:sp>
    </p:spTree>
    <p:extLst>
      <p:ext uri="{BB962C8B-B14F-4D97-AF65-F5344CB8AC3E}">
        <p14:creationId xmlns:p14="http://schemas.microsoft.com/office/powerpoint/2010/main" val="1568170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La narcose</a:t>
            </a:r>
          </a:p>
        </p:txBody>
      </p:sp>
      <p:sp>
        <p:nvSpPr>
          <p:cNvPr id="3" name="Espace réservé du contenu 2"/>
          <p:cNvSpPr>
            <a:spLocks noGrp="1"/>
          </p:cNvSpPr>
          <p:nvPr>
            <p:ph idx="1"/>
          </p:nvPr>
        </p:nvSpPr>
        <p:spPr>
          <a:xfrm>
            <a:off x="0" y="1853753"/>
            <a:ext cx="12192000" cy="4285790"/>
          </a:xfrm>
          <a:effectLst/>
        </p:spPr>
        <p:txBody>
          <a:bodyPr>
            <a:normAutofit/>
          </a:bodyPr>
          <a:lstStyle/>
          <a:p>
            <a:r>
              <a:rPr lang="fr-FR" sz="2400" u="sng" dirty="0"/>
              <a:t>Facteurs favorisants et comportements à adopter:</a:t>
            </a:r>
          </a:p>
          <a:p>
            <a:pPr lvl="2"/>
            <a:r>
              <a:rPr lang="fr-FR" sz="2400" dirty="0"/>
              <a:t>La narcose peut être accentuée par:</a:t>
            </a:r>
          </a:p>
          <a:p>
            <a:pPr>
              <a:buFontTx/>
              <a:buChar char="-"/>
            </a:pPr>
            <a:r>
              <a:rPr lang="fr-FR" sz="2400" dirty="0"/>
              <a:t>Des conditions de plongée difficile (froid, peu de visibilité, courant)</a:t>
            </a:r>
          </a:p>
          <a:p>
            <a:pPr>
              <a:buFontTx/>
              <a:buChar char="-"/>
            </a:pPr>
            <a:r>
              <a:rPr lang="fr-FR" sz="2400" dirty="0"/>
              <a:t>Un effort physique</a:t>
            </a:r>
          </a:p>
          <a:p>
            <a:pPr>
              <a:buFontTx/>
              <a:buChar char="-"/>
            </a:pPr>
            <a:r>
              <a:rPr lang="fr-FR" sz="2400" dirty="0"/>
              <a:t>Une descente rapide tête en bas</a:t>
            </a:r>
          </a:p>
          <a:p>
            <a:pPr>
              <a:buFontTx/>
              <a:buChar char="-"/>
            </a:pPr>
            <a:r>
              <a:rPr lang="fr-FR" sz="2400" dirty="0"/>
              <a:t>Une descente sans repère visuel</a:t>
            </a:r>
          </a:p>
          <a:p>
            <a:pPr>
              <a:buFontTx/>
              <a:buChar char="-"/>
            </a:pPr>
            <a:r>
              <a:rPr lang="fr-FR" sz="2400" dirty="0"/>
              <a:t>Un état de stress ou de fatigue, son humeur du moment</a:t>
            </a:r>
          </a:p>
          <a:p>
            <a:pPr marL="0" indent="0">
              <a:buNone/>
            </a:pPr>
            <a:endParaRPr lang="fr-FR" sz="2400" dirty="0"/>
          </a:p>
        </p:txBody>
      </p:sp>
    </p:spTree>
    <p:extLst>
      <p:ext uri="{BB962C8B-B14F-4D97-AF65-F5344CB8AC3E}">
        <p14:creationId xmlns:p14="http://schemas.microsoft.com/office/powerpoint/2010/main" val="22400210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La narcose</a:t>
            </a:r>
          </a:p>
        </p:txBody>
      </p:sp>
      <p:sp>
        <p:nvSpPr>
          <p:cNvPr id="3" name="Espace réservé du contenu 2"/>
          <p:cNvSpPr>
            <a:spLocks noGrp="1"/>
          </p:cNvSpPr>
          <p:nvPr>
            <p:ph idx="1"/>
          </p:nvPr>
        </p:nvSpPr>
        <p:spPr>
          <a:xfrm>
            <a:off x="0" y="1853754"/>
            <a:ext cx="7527470" cy="4269460"/>
          </a:xfrm>
        </p:spPr>
        <p:txBody>
          <a:bodyPr/>
          <a:lstStyle/>
          <a:p>
            <a:r>
              <a:rPr lang="fr-FR" sz="2400" u="sng" dirty="0"/>
              <a:t>Facteurs favorisants et comportements à adopter:</a:t>
            </a:r>
          </a:p>
          <a:p>
            <a:pPr marL="0" indent="0">
              <a:buNone/>
            </a:pPr>
            <a:r>
              <a:rPr lang="fr-FR" sz="2400" dirty="0"/>
              <a:t>Il suffit de remonter de quelques mètres afin de faire chuter la Pp N2 pour que les effets de la narcose disparaissent.</a:t>
            </a:r>
          </a:p>
          <a:p>
            <a:pPr marL="0" indent="0">
              <a:buNone/>
            </a:pPr>
            <a:r>
              <a:rPr lang="fr-FR" sz="2400" dirty="0"/>
              <a:t>Quoi que l’on fasse on subit la narcose, mais il y a une acclimatation possible au fil des plongées. C’est pourquoi il est conseillé de plonger avec progressivité dans son approche de la narcose.</a:t>
            </a:r>
          </a:p>
          <a:p>
            <a:pPr marL="0" indent="0">
              <a:buNone/>
            </a:pPr>
            <a:endParaRPr lang="fr-FR" sz="2400" dirty="0"/>
          </a:p>
          <a:p>
            <a:endParaRPr lang="fr-FR" dirty="0"/>
          </a:p>
        </p:txBody>
      </p:sp>
      <p:pic>
        <p:nvPicPr>
          <p:cNvPr id="5" name="Image 4"/>
          <p:cNvPicPr>
            <a:picLocks noChangeAspect="1"/>
          </p:cNvPicPr>
          <p:nvPr/>
        </p:nvPicPr>
        <p:blipFill>
          <a:blip r:embed="rId3"/>
          <a:stretch>
            <a:fillRect/>
          </a:stretch>
        </p:blipFill>
        <p:spPr>
          <a:xfrm>
            <a:off x="7527470" y="0"/>
            <a:ext cx="4664529" cy="6858000"/>
          </a:xfrm>
          <a:prstGeom prst="rect">
            <a:avLst/>
          </a:prstGeom>
        </p:spPr>
      </p:pic>
      <p:pic>
        <p:nvPicPr>
          <p:cNvPr id="6" name="Image 5"/>
          <p:cNvPicPr>
            <a:picLocks noChangeAspect="1"/>
          </p:cNvPicPr>
          <p:nvPr/>
        </p:nvPicPr>
        <p:blipFill>
          <a:blip r:embed="rId4"/>
          <a:stretch>
            <a:fillRect/>
          </a:stretch>
        </p:blipFill>
        <p:spPr>
          <a:xfrm>
            <a:off x="8788171" y="216522"/>
            <a:ext cx="2143125" cy="371475"/>
          </a:xfrm>
          <a:prstGeom prst="rect">
            <a:avLst/>
          </a:prstGeom>
        </p:spPr>
      </p:pic>
    </p:spTree>
    <p:extLst>
      <p:ext uri="{BB962C8B-B14F-4D97-AF65-F5344CB8AC3E}">
        <p14:creationId xmlns:p14="http://schemas.microsoft.com/office/powerpoint/2010/main" val="13489913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L’essoufflement</a:t>
            </a:r>
          </a:p>
        </p:txBody>
      </p:sp>
      <p:sp>
        <p:nvSpPr>
          <p:cNvPr id="3" name="Espace réservé du contenu 2"/>
          <p:cNvSpPr>
            <a:spLocks noGrp="1"/>
          </p:cNvSpPr>
          <p:nvPr>
            <p:ph idx="1"/>
          </p:nvPr>
        </p:nvSpPr>
        <p:spPr>
          <a:xfrm>
            <a:off x="1" y="1853754"/>
            <a:ext cx="6111240" cy="4257486"/>
          </a:xfrm>
        </p:spPr>
        <p:txBody>
          <a:bodyPr>
            <a:normAutofit/>
          </a:bodyPr>
          <a:lstStyle/>
          <a:p>
            <a:r>
              <a:rPr lang="fr-FR" sz="2400" u="sng" dirty="0"/>
              <a:t>Prérequis</a:t>
            </a:r>
            <a:r>
              <a:rPr lang="fr-FR" sz="2400" dirty="0"/>
              <a:t>: Détendeur, Surpression pulmonaire</a:t>
            </a:r>
          </a:p>
          <a:p>
            <a:pPr marL="0" indent="0">
              <a:buNone/>
            </a:pPr>
            <a:r>
              <a:rPr lang="fr-FR" sz="2400" dirty="0"/>
              <a:t>(Physiologie pulmonaire)</a:t>
            </a:r>
          </a:p>
          <a:p>
            <a:pPr algn="just"/>
            <a:r>
              <a:rPr lang="fr-FR" sz="2400" u="sng" dirty="0"/>
              <a:t>Objectifs</a:t>
            </a:r>
            <a:r>
              <a:rPr lang="fr-FR" sz="2400" dirty="0"/>
              <a:t>: comprendre les mécanismes de l’essoufflement,  savoir l’éviter et y remédier</a:t>
            </a:r>
          </a:p>
          <a:p>
            <a:pPr algn="just"/>
            <a:r>
              <a:rPr lang="fr-FR" sz="2400" u="sng" dirty="0"/>
              <a:t>Justification</a:t>
            </a:r>
            <a:r>
              <a:rPr lang="fr-FR" sz="2400" dirty="0"/>
              <a:t>: Autonomie à 20 mètres, il n’y à donc plus de guide, et ouverture de l’espace 20 – 40 mètres, zone plus sujette à l’essoufflement </a:t>
            </a:r>
          </a:p>
        </p:txBody>
      </p:sp>
      <p:sp>
        <p:nvSpPr>
          <p:cNvPr id="4" name="Espace réservé du contenu 2"/>
          <p:cNvSpPr txBox="1">
            <a:spLocks/>
          </p:cNvSpPr>
          <p:nvPr/>
        </p:nvSpPr>
        <p:spPr>
          <a:xfrm>
            <a:off x="6111241" y="1853754"/>
            <a:ext cx="6111240" cy="425748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endParaRPr lang="fr-FR" sz="2400" u="sng" dirty="0"/>
          </a:p>
          <a:p>
            <a:pPr lvl="3"/>
            <a:r>
              <a:rPr lang="fr-FR" sz="2400" dirty="0"/>
              <a:t>I – Le mécanisme</a:t>
            </a:r>
          </a:p>
          <a:p>
            <a:pPr lvl="3"/>
            <a:endParaRPr lang="fr-FR" sz="2400" dirty="0"/>
          </a:p>
          <a:p>
            <a:pPr lvl="3"/>
            <a:r>
              <a:rPr lang="fr-FR" sz="2400" dirty="0"/>
              <a:t>II – Les risques</a:t>
            </a:r>
          </a:p>
          <a:p>
            <a:endParaRPr lang="fr-FR" sz="2400" dirty="0"/>
          </a:p>
          <a:p>
            <a:pPr lvl="3"/>
            <a:r>
              <a:rPr lang="fr-FR" sz="2400" dirty="0"/>
              <a:t>III – Anticiper et réagir</a:t>
            </a:r>
          </a:p>
          <a:p>
            <a:pPr marL="1371600" lvl="3" indent="0">
              <a:buNone/>
            </a:pPr>
            <a:endParaRPr lang="fr-FR" sz="2400" dirty="0"/>
          </a:p>
        </p:txBody>
      </p:sp>
    </p:spTree>
    <p:extLst>
      <p:ext uri="{BB962C8B-B14F-4D97-AF65-F5344CB8AC3E}">
        <p14:creationId xmlns:p14="http://schemas.microsoft.com/office/powerpoint/2010/main" val="31805237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L’essoufflement</a:t>
            </a:r>
          </a:p>
        </p:txBody>
      </p:sp>
      <p:sp>
        <p:nvSpPr>
          <p:cNvPr id="3" name="Espace réservé du contenu 2"/>
          <p:cNvSpPr>
            <a:spLocks noGrp="1"/>
          </p:cNvSpPr>
          <p:nvPr>
            <p:ph idx="1"/>
          </p:nvPr>
        </p:nvSpPr>
        <p:spPr>
          <a:xfrm>
            <a:off x="0" y="1853754"/>
            <a:ext cx="12191999" cy="4257486"/>
          </a:xfrm>
        </p:spPr>
        <p:txBody>
          <a:bodyPr>
            <a:normAutofit/>
          </a:bodyPr>
          <a:lstStyle/>
          <a:p>
            <a:r>
              <a:rPr lang="fr-FR" sz="2400" u="sng" dirty="0"/>
              <a:t>Le mécanisme:</a:t>
            </a:r>
          </a:p>
          <a:p>
            <a:r>
              <a:rPr lang="fr-FR" sz="2400" dirty="0"/>
              <a:t>Comme sur terre l’essoufflement en plongée est la cause d’un effort physique.</a:t>
            </a:r>
          </a:p>
          <a:p>
            <a:r>
              <a:rPr lang="fr-FR" sz="2400" dirty="0"/>
              <a:t>Pendant un effort physique l’organisme consomme plus d’oxygène, et crée plus de dioxyde de Carbone (CO2), le CO2 est un déchet qui résulte de la consommation d’oxygène.</a:t>
            </a:r>
          </a:p>
          <a:p>
            <a:r>
              <a:rPr lang="fr-FR" sz="2400" dirty="0"/>
              <a:t>Le taux de CO2 est en permanence mesuré par des capteurs, appelés chémorécepteurs, situé sur le bulbe rachidien et à la sortie du cœur gauche. </a:t>
            </a:r>
            <a:r>
              <a:rPr lang="fr-FR" sz="2400" b="1" u="sng" dirty="0"/>
              <a:t>Toute augmentation de CO2 entraine une accélération du rythme ventilatoire. </a:t>
            </a:r>
          </a:p>
          <a:p>
            <a:endParaRPr lang="fr-FR" sz="2400" dirty="0"/>
          </a:p>
        </p:txBody>
      </p:sp>
    </p:spTree>
    <p:extLst>
      <p:ext uri="{BB962C8B-B14F-4D97-AF65-F5344CB8AC3E}">
        <p14:creationId xmlns:p14="http://schemas.microsoft.com/office/powerpoint/2010/main" val="8166135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F206B8-A474-43C2-8CE8-3E8D2E8F47C7}"/>
              </a:ext>
            </a:extLst>
          </p:cNvPr>
          <p:cNvSpPr>
            <a:spLocks noGrp="1"/>
          </p:cNvSpPr>
          <p:nvPr>
            <p:ph type="title"/>
          </p:nvPr>
        </p:nvSpPr>
        <p:spPr/>
        <p:txBody>
          <a:bodyPr/>
          <a:lstStyle/>
          <a:p>
            <a:pPr algn="ctr"/>
            <a:r>
              <a:rPr lang="fr-FR" dirty="0"/>
              <a:t>REGLEMENTATION</a:t>
            </a:r>
          </a:p>
        </p:txBody>
      </p:sp>
      <p:sp>
        <p:nvSpPr>
          <p:cNvPr id="3" name="Espace réservé du contenu 2">
            <a:extLst>
              <a:ext uri="{FF2B5EF4-FFF2-40B4-BE49-F238E27FC236}">
                <a16:creationId xmlns:a16="http://schemas.microsoft.com/office/drawing/2014/main" id="{22CB5CCC-CDFB-4DE7-A148-942E56AC9707}"/>
              </a:ext>
            </a:extLst>
          </p:cNvPr>
          <p:cNvSpPr>
            <a:spLocks noGrp="1"/>
          </p:cNvSpPr>
          <p:nvPr>
            <p:ph idx="1"/>
          </p:nvPr>
        </p:nvSpPr>
        <p:spPr>
          <a:xfrm>
            <a:off x="0" y="1853754"/>
            <a:ext cx="12191999" cy="4199727"/>
          </a:xfrm>
        </p:spPr>
        <p:txBody>
          <a:bodyPr>
            <a:normAutofit/>
          </a:bodyPr>
          <a:lstStyle/>
          <a:p>
            <a:r>
              <a:rPr lang="fr-FR" sz="2400" i="1" u="sng" dirty="0"/>
              <a:t>Prérequis</a:t>
            </a:r>
            <a:r>
              <a:rPr lang="fr-FR" sz="2400" i="1" dirty="0"/>
              <a:t>:  </a:t>
            </a:r>
            <a:r>
              <a:rPr lang="fr-FR" sz="2400" dirty="0"/>
              <a:t>Être certifié niveau 1 et avoir 16 ans, bien que l’autonomie ne soit effective qu’à partir de 18 ans</a:t>
            </a:r>
          </a:p>
          <a:p>
            <a:r>
              <a:rPr lang="fr-FR" sz="2400" u="sng" dirty="0"/>
              <a:t>Le niveau deux se compose de deux aptitudes distinctes</a:t>
            </a:r>
            <a:r>
              <a:rPr lang="fr-FR" sz="2400" dirty="0"/>
              <a:t>:</a:t>
            </a:r>
          </a:p>
          <a:p>
            <a:pPr lvl="1">
              <a:buFontTx/>
              <a:buChar char="-"/>
            </a:pPr>
            <a:r>
              <a:rPr lang="fr-FR" sz="2400" dirty="0"/>
              <a:t>Le PA 20 : Plongeur autonome jusqu’à 20 mètres</a:t>
            </a:r>
          </a:p>
          <a:p>
            <a:pPr marL="457200" lvl="1" indent="0">
              <a:buNone/>
            </a:pPr>
            <a:r>
              <a:rPr lang="fr-FR" sz="2400" dirty="0"/>
              <a:t>		</a:t>
            </a:r>
            <a:r>
              <a:rPr lang="fr-FR" sz="2300" dirty="0"/>
              <a:t>Palanquée de deux ou trois plongeurs niveau 2 ou plus</a:t>
            </a:r>
          </a:p>
          <a:p>
            <a:pPr marL="457200" lvl="1" indent="0">
              <a:buNone/>
            </a:pPr>
            <a:endParaRPr lang="fr-FR" sz="2300" dirty="0"/>
          </a:p>
          <a:p>
            <a:pPr lvl="1">
              <a:buFontTx/>
              <a:buChar char="-"/>
            </a:pPr>
            <a:r>
              <a:rPr lang="fr-FR" sz="2400" dirty="0"/>
              <a:t>Le PE 40 : Plongeur encadré entre 20 et 40 mètres</a:t>
            </a:r>
          </a:p>
          <a:p>
            <a:pPr marL="457200" lvl="1" indent="0">
              <a:buNone/>
            </a:pPr>
            <a:r>
              <a:rPr lang="fr-FR" sz="2400" dirty="0"/>
              <a:t>		</a:t>
            </a:r>
            <a:r>
              <a:rPr lang="fr-FR" sz="2300" dirty="0"/>
              <a:t>Planquée de 4 plongeurs maximum encadré par un moniteur</a:t>
            </a:r>
          </a:p>
        </p:txBody>
      </p:sp>
      <p:pic>
        <p:nvPicPr>
          <p:cNvPr id="4" name="Image 3" descr="ipack_112.png">
            <a:extLst>
              <a:ext uri="{FF2B5EF4-FFF2-40B4-BE49-F238E27FC236}">
                <a16:creationId xmlns:a16="http://schemas.microsoft.com/office/drawing/2014/main" id="{217236EB-5C36-4D9D-A461-DE3D57F68D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16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E1CA663D-F032-4BF4-B1A2-D4BED235F43D}"/>
              </a:ext>
            </a:extLst>
          </p:cNvPr>
          <p:cNvPicPr>
            <a:picLocks noChangeAspect="1"/>
          </p:cNvPicPr>
          <p:nvPr/>
        </p:nvPicPr>
        <p:blipFill>
          <a:blip r:embed="rId3"/>
          <a:stretch>
            <a:fillRect/>
          </a:stretch>
        </p:blipFill>
        <p:spPr>
          <a:xfrm>
            <a:off x="6847876" y="1404557"/>
            <a:ext cx="4146843" cy="2024443"/>
          </a:xfrm>
          <a:prstGeom prst="rect">
            <a:avLst/>
          </a:prstGeom>
        </p:spPr>
      </p:pic>
    </p:spTree>
    <p:extLst>
      <p:ext uri="{BB962C8B-B14F-4D97-AF65-F5344CB8AC3E}">
        <p14:creationId xmlns:p14="http://schemas.microsoft.com/office/powerpoint/2010/main" val="1789486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0" y="0"/>
            <a:ext cx="12191999" cy="6858000"/>
          </a:xfrm>
          <a:prstGeom prst="rect">
            <a:avLst/>
          </a:prstGeom>
        </p:spPr>
      </p:pic>
      <p:pic>
        <p:nvPicPr>
          <p:cNvPr id="6" name="Image 5"/>
          <p:cNvPicPr>
            <a:picLocks noChangeAspect="1"/>
          </p:cNvPicPr>
          <p:nvPr/>
        </p:nvPicPr>
        <p:blipFill>
          <a:blip r:embed="rId3"/>
          <a:stretch>
            <a:fillRect/>
          </a:stretch>
        </p:blipFill>
        <p:spPr>
          <a:xfrm>
            <a:off x="0" y="0"/>
            <a:ext cx="8556171" cy="2926080"/>
          </a:xfrm>
          <a:prstGeom prst="rect">
            <a:avLst/>
          </a:prstGeom>
        </p:spPr>
      </p:pic>
    </p:spTree>
    <p:extLst>
      <p:ext uri="{BB962C8B-B14F-4D97-AF65-F5344CB8AC3E}">
        <p14:creationId xmlns:p14="http://schemas.microsoft.com/office/powerpoint/2010/main" val="17003642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L’essoufflement</a:t>
            </a:r>
          </a:p>
        </p:txBody>
      </p:sp>
      <p:sp>
        <p:nvSpPr>
          <p:cNvPr id="3" name="Espace réservé du contenu 2"/>
          <p:cNvSpPr>
            <a:spLocks noGrp="1"/>
          </p:cNvSpPr>
          <p:nvPr>
            <p:ph idx="1"/>
          </p:nvPr>
        </p:nvSpPr>
        <p:spPr>
          <a:xfrm>
            <a:off x="0" y="1853754"/>
            <a:ext cx="12191999" cy="4257486"/>
          </a:xfrm>
        </p:spPr>
        <p:txBody>
          <a:bodyPr>
            <a:normAutofit fontScale="92500"/>
          </a:bodyPr>
          <a:lstStyle/>
          <a:p>
            <a:r>
              <a:rPr lang="fr-FR" sz="2400" u="sng" dirty="0"/>
              <a:t>Le mécanisme:</a:t>
            </a:r>
          </a:p>
          <a:p>
            <a:r>
              <a:rPr lang="fr-FR" sz="2400" dirty="0"/>
              <a:t>En plongée l’essoufflement est accrue car: 		- L’espace mort anatomique, c’est-à-dire les espaces ou l’air n’est pas renouvelé entre deux inspirations, normalement constitué de la bouche, du nez et du pharynx est augmenté en plongée car s’ajoute l’espace aérien du détendeur.</a:t>
            </a:r>
          </a:p>
          <a:p>
            <a:pPr marL="0" indent="0">
              <a:buNone/>
            </a:pPr>
            <a:r>
              <a:rPr lang="fr-FR" sz="2400" dirty="0"/>
              <a:t>							- L’air respiré en immersion est plus dense, plus lourd, et nos poumons ne sont pas constitués de manière à fonctionner avec un air si dense, c’est un effort supplémentaire (le risque d’essoufflement augmente donc avec la profondeur).</a:t>
            </a:r>
          </a:p>
          <a:p>
            <a:pPr marL="0" indent="0">
              <a:buNone/>
            </a:pPr>
            <a:r>
              <a:rPr lang="fr-FR" sz="2400" dirty="0"/>
              <a:t>							- En plongée, l’effort expiratoire, en plus de créer un surplus de CO2, nous contraint à stopper l’expiration plus tôt qu’en surface.</a:t>
            </a:r>
          </a:p>
        </p:txBody>
      </p:sp>
    </p:spTree>
    <p:extLst>
      <p:ext uri="{BB962C8B-B14F-4D97-AF65-F5344CB8AC3E}">
        <p14:creationId xmlns:p14="http://schemas.microsoft.com/office/powerpoint/2010/main" val="14858227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L’essoufflement</a:t>
            </a:r>
          </a:p>
        </p:txBody>
      </p:sp>
      <p:sp>
        <p:nvSpPr>
          <p:cNvPr id="3" name="Espace réservé du contenu 2"/>
          <p:cNvSpPr>
            <a:spLocks noGrp="1"/>
          </p:cNvSpPr>
          <p:nvPr>
            <p:ph idx="1"/>
          </p:nvPr>
        </p:nvSpPr>
        <p:spPr>
          <a:xfrm>
            <a:off x="0" y="1853754"/>
            <a:ext cx="12191999" cy="4272726"/>
          </a:xfrm>
        </p:spPr>
        <p:txBody>
          <a:bodyPr>
            <a:normAutofit/>
          </a:bodyPr>
          <a:lstStyle/>
          <a:p>
            <a:r>
              <a:rPr lang="fr-FR" sz="2400" u="sng" dirty="0"/>
              <a:t>Les risques:</a:t>
            </a:r>
          </a:p>
          <a:p>
            <a:r>
              <a:rPr lang="fr-FR" sz="2400" dirty="0"/>
              <a:t>Un essoufflement non maitrisé peut rapidement conduire à une panne d’air, une personne qui consomme environ 15 Litres/minute peut consommer jusqu’à 80 Litres/minutes pendant un essoufflement.  A ce rythme il faut seulement 6 minutes pour vider une bouteille de 12 Litres à 200 bars à 40 mètres.</a:t>
            </a:r>
          </a:p>
          <a:p>
            <a:r>
              <a:rPr lang="fr-FR" sz="2400" dirty="0"/>
              <a:t>Pour un essoufflé la seule chose qui compte c’est de respirer, or passé un certain stade, il sera impossible pour cette personne de respirer sous l’eau. C’est alors la panique qui est responsable d’accidents.</a:t>
            </a:r>
          </a:p>
        </p:txBody>
      </p:sp>
    </p:spTree>
    <p:extLst>
      <p:ext uri="{BB962C8B-B14F-4D97-AF65-F5344CB8AC3E}">
        <p14:creationId xmlns:p14="http://schemas.microsoft.com/office/powerpoint/2010/main" val="35488501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L’essoufflement</a:t>
            </a:r>
          </a:p>
        </p:txBody>
      </p:sp>
      <p:sp>
        <p:nvSpPr>
          <p:cNvPr id="3" name="Espace réservé du contenu 2"/>
          <p:cNvSpPr>
            <a:spLocks noGrp="1"/>
          </p:cNvSpPr>
          <p:nvPr>
            <p:ph idx="1"/>
          </p:nvPr>
        </p:nvSpPr>
        <p:spPr>
          <a:xfrm>
            <a:off x="0" y="1853754"/>
            <a:ext cx="12191999" cy="4257486"/>
          </a:xfrm>
        </p:spPr>
        <p:txBody>
          <a:bodyPr>
            <a:normAutofit/>
          </a:bodyPr>
          <a:lstStyle/>
          <a:p>
            <a:r>
              <a:rPr lang="fr-FR" sz="2400" u="sng" dirty="0"/>
              <a:t>Les risques:</a:t>
            </a:r>
          </a:p>
          <a:p>
            <a:endParaRPr lang="fr-FR" sz="2400" u="sng" dirty="0"/>
          </a:p>
          <a:p>
            <a:endParaRPr lang="fr-FR" sz="2400" u="sng" dirty="0"/>
          </a:p>
        </p:txBody>
      </p:sp>
      <p:sp>
        <p:nvSpPr>
          <p:cNvPr id="4" name="Rectangle 3"/>
          <p:cNvSpPr/>
          <p:nvPr/>
        </p:nvSpPr>
        <p:spPr>
          <a:xfrm>
            <a:off x="206746" y="4198282"/>
            <a:ext cx="158496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Panique</a:t>
            </a:r>
          </a:p>
        </p:txBody>
      </p:sp>
      <p:sp>
        <p:nvSpPr>
          <p:cNvPr id="5" name="Rectangle 4"/>
          <p:cNvSpPr/>
          <p:nvPr/>
        </p:nvSpPr>
        <p:spPr>
          <a:xfrm>
            <a:off x="6924563" y="4001650"/>
            <a:ext cx="1880195"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ADD</a:t>
            </a:r>
          </a:p>
        </p:txBody>
      </p:sp>
      <p:sp>
        <p:nvSpPr>
          <p:cNvPr id="6" name="Rectangle 5"/>
          <p:cNvSpPr/>
          <p:nvPr/>
        </p:nvSpPr>
        <p:spPr>
          <a:xfrm>
            <a:off x="3467099" y="3360082"/>
            <a:ext cx="170688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Remontée rapide</a:t>
            </a:r>
          </a:p>
        </p:txBody>
      </p:sp>
      <p:sp>
        <p:nvSpPr>
          <p:cNvPr id="7" name="Rectangle 6"/>
          <p:cNvSpPr/>
          <p:nvPr/>
        </p:nvSpPr>
        <p:spPr>
          <a:xfrm>
            <a:off x="6948993" y="2527362"/>
            <a:ext cx="1905002"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Surpression pulmonaire</a:t>
            </a:r>
          </a:p>
        </p:txBody>
      </p:sp>
      <p:sp>
        <p:nvSpPr>
          <p:cNvPr id="9" name="Rectangle 8"/>
          <p:cNvSpPr/>
          <p:nvPr/>
        </p:nvSpPr>
        <p:spPr>
          <a:xfrm>
            <a:off x="3528059" y="5036482"/>
            <a:ext cx="158496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t>Noyade</a:t>
            </a:r>
          </a:p>
        </p:txBody>
      </p:sp>
      <p:sp>
        <p:nvSpPr>
          <p:cNvPr id="10" name="Flèche : droite 9"/>
          <p:cNvSpPr/>
          <p:nvPr/>
        </p:nvSpPr>
        <p:spPr>
          <a:xfrm rot="20772937">
            <a:off x="1789737" y="4023229"/>
            <a:ext cx="1740292" cy="373611"/>
          </a:xfrm>
          <a:prstGeom prst="rightArrow">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 droite 11"/>
          <p:cNvSpPr/>
          <p:nvPr/>
        </p:nvSpPr>
        <p:spPr>
          <a:xfrm rot="1086906">
            <a:off x="5193747" y="4027930"/>
            <a:ext cx="1740292" cy="373611"/>
          </a:xfrm>
          <a:prstGeom prst="rightArrow">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 droite 12"/>
          <p:cNvSpPr/>
          <p:nvPr/>
        </p:nvSpPr>
        <p:spPr>
          <a:xfrm rot="20772937">
            <a:off x="5225853" y="3203623"/>
            <a:ext cx="1740292" cy="373611"/>
          </a:xfrm>
          <a:prstGeom prst="rightArrow">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 droite 13"/>
          <p:cNvSpPr/>
          <p:nvPr/>
        </p:nvSpPr>
        <p:spPr>
          <a:xfrm rot="1091835">
            <a:off x="1806525" y="4937855"/>
            <a:ext cx="1740292" cy="373611"/>
          </a:xfrm>
          <a:prstGeom prst="rightArrow">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900497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L’essoufflement</a:t>
            </a:r>
          </a:p>
        </p:txBody>
      </p:sp>
      <p:sp>
        <p:nvSpPr>
          <p:cNvPr id="3" name="Espace réservé du contenu 2"/>
          <p:cNvSpPr>
            <a:spLocks noGrp="1"/>
          </p:cNvSpPr>
          <p:nvPr>
            <p:ph idx="1"/>
          </p:nvPr>
        </p:nvSpPr>
        <p:spPr>
          <a:xfrm>
            <a:off x="1" y="1853754"/>
            <a:ext cx="12191999" cy="4612360"/>
          </a:xfrm>
        </p:spPr>
        <p:txBody>
          <a:bodyPr>
            <a:normAutofit fontScale="92500"/>
          </a:bodyPr>
          <a:lstStyle/>
          <a:p>
            <a:r>
              <a:rPr lang="fr-FR" sz="2400" u="sng" dirty="0"/>
              <a:t>Anticiper:</a:t>
            </a:r>
          </a:p>
          <a:p>
            <a:r>
              <a:rPr lang="fr-FR" sz="2400" dirty="0"/>
              <a:t>Eviter un essoufflement consiste donc à créer le moins possible de CO2, pour cela il faut </a:t>
            </a:r>
          </a:p>
          <a:p>
            <a:pPr marL="0" indent="0">
              <a:buNone/>
            </a:pPr>
            <a:r>
              <a:rPr lang="fr-FR" sz="2400" dirty="0"/>
              <a:t>	- avoir une bonne ventilation, un rythme lent et une grande amplitude (travailler l’amplitude plutôt que le rythme ventilatoire est plus efficace) une expiration complète et longue. </a:t>
            </a:r>
          </a:p>
          <a:p>
            <a:pPr marL="0" indent="0">
              <a:buNone/>
            </a:pPr>
            <a:r>
              <a:rPr lang="fr-FR" sz="2400" dirty="0"/>
              <a:t>(Le stress, les conditions du milieu et « l’état » de son matériel sont des facteurs favorisants)</a:t>
            </a:r>
          </a:p>
          <a:p>
            <a:pPr marL="0" lvl="5" indent="0">
              <a:buNone/>
            </a:pPr>
            <a:r>
              <a:rPr lang="fr-FR" sz="2400" dirty="0"/>
              <a:t>	- limiter les efforts, et les adapter en fonction de la profondeur(l’effort est un facteur favorisant)</a:t>
            </a:r>
          </a:p>
          <a:p>
            <a:pPr marL="0" lvl="5" indent="0">
              <a:buNone/>
            </a:pPr>
            <a:r>
              <a:rPr lang="fr-FR" sz="2400" dirty="0"/>
              <a:t>	- être bien équilibré dans l’eau et correctement lesté </a:t>
            </a:r>
            <a:endParaRPr lang="fr-FR" sz="1600" dirty="0"/>
          </a:p>
          <a:p>
            <a:pPr lvl="2">
              <a:buFontTx/>
              <a:buChar char="-"/>
            </a:pPr>
            <a:r>
              <a:rPr lang="fr-FR" sz="2400" dirty="0"/>
              <a:t>ne pas s’immerger déjà essoufflé</a:t>
            </a:r>
            <a:endParaRPr lang="fr-FR" sz="2000" dirty="0"/>
          </a:p>
          <a:p>
            <a:pPr marL="914400" lvl="2" indent="0">
              <a:buNone/>
            </a:pPr>
            <a:r>
              <a:rPr lang="fr-FR" sz="2000" dirty="0"/>
              <a:t>-  </a:t>
            </a:r>
            <a:r>
              <a:rPr lang="fr-FR" sz="2400" dirty="0"/>
              <a:t>s’écouter et ne pas laisser s’installer un essoufflement</a:t>
            </a:r>
          </a:p>
        </p:txBody>
      </p:sp>
    </p:spTree>
    <p:extLst>
      <p:ext uri="{BB962C8B-B14F-4D97-AF65-F5344CB8AC3E}">
        <p14:creationId xmlns:p14="http://schemas.microsoft.com/office/powerpoint/2010/main" val="41876071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L’essoufflement</a:t>
            </a:r>
          </a:p>
        </p:txBody>
      </p:sp>
      <p:sp>
        <p:nvSpPr>
          <p:cNvPr id="3" name="Espace réservé du contenu 2"/>
          <p:cNvSpPr>
            <a:spLocks noGrp="1"/>
          </p:cNvSpPr>
          <p:nvPr>
            <p:ph idx="1"/>
          </p:nvPr>
        </p:nvSpPr>
        <p:spPr>
          <a:xfrm>
            <a:off x="0" y="1853754"/>
            <a:ext cx="12192000" cy="4272726"/>
          </a:xfrm>
        </p:spPr>
        <p:txBody>
          <a:bodyPr/>
          <a:lstStyle/>
          <a:p>
            <a:r>
              <a:rPr lang="fr-FR" sz="2400" u="sng" dirty="0"/>
              <a:t>Réagir:</a:t>
            </a:r>
          </a:p>
          <a:p>
            <a:endParaRPr lang="fr-FR" sz="2400" u="sng" dirty="0"/>
          </a:p>
          <a:p>
            <a:r>
              <a:rPr lang="fr-FR" sz="2400" dirty="0"/>
              <a:t>Stopper tout effort</a:t>
            </a:r>
          </a:p>
          <a:p>
            <a:r>
              <a:rPr lang="fr-FR" sz="2400" dirty="0"/>
              <a:t>L’envie de respirer est dicté par les chémorécepteurs, mais en réalité il faut </a:t>
            </a:r>
            <a:r>
              <a:rPr lang="fr-FR" sz="2400" b="1" u="sng" dirty="0"/>
              <a:t>expirer longuement </a:t>
            </a:r>
            <a:r>
              <a:rPr lang="fr-FR" sz="2400" dirty="0"/>
              <a:t>pour palier à un essoufflement, afin de faire diminuer le taux de CO2.</a:t>
            </a:r>
          </a:p>
          <a:p>
            <a:r>
              <a:rPr lang="fr-FR" sz="2400" dirty="0"/>
              <a:t>Remonter afin de faire baisser la densité de l’air inspiré</a:t>
            </a:r>
          </a:p>
          <a:p>
            <a:endParaRPr lang="fr-FR" sz="2400" u="sng" dirty="0"/>
          </a:p>
          <a:p>
            <a:endParaRPr lang="fr-FR" dirty="0"/>
          </a:p>
        </p:txBody>
      </p:sp>
    </p:spTree>
    <p:extLst>
      <p:ext uri="{BB962C8B-B14F-4D97-AF65-F5344CB8AC3E}">
        <p14:creationId xmlns:p14="http://schemas.microsoft.com/office/powerpoint/2010/main" val="14910335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8845E6-0ED2-41C5-B5F7-80C7AF53D72A}"/>
              </a:ext>
            </a:extLst>
          </p:cNvPr>
          <p:cNvSpPr>
            <a:spLocks noGrp="1"/>
          </p:cNvSpPr>
          <p:nvPr>
            <p:ph type="title"/>
          </p:nvPr>
        </p:nvSpPr>
        <p:spPr/>
        <p:txBody>
          <a:bodyPr/>
          <a:lstStyle/>
          <a:p>
            <a:pPr algn="ctr"/>
            <a:r>
              <a:rPr lang="fr-FR" dirty="0"/>
              <a:t>L’hyperoxie</a:t>
            </a:r>
          </a:p>
        </p:txBody>
      </p:sp>
      <p:sp>
        <p:nvSpPr>
          <p:cNvPr id="3" name="Espace réservé du contenu 2">
            <a:extLst>
              <a:ext uri="{FF2B5EF4-FFF2-40B4-BE49-F238E27FC236}">
                <a16:creationId xmlns:a16="http://schemas.microsoft.com/office/drawing/2014/main" id="{D7912C99-E49D-46FC-AC81-AD38628FD194}"/>
              </a:ext>
            </a:extLst>
          </p:cNvPr>
          <p:cNvSpPr>
            <a:spLocks noGrp="1"/>
          </p:cNvSpPr>
          <p:nvPr>
            <p:ph idx="1"/>
          </p:nvPr>
        </p:nvSpPr>
        <p:spPr/>
        <p:txBody>
          <a:bodyPr/>
          <a:lstStyle/>
          <a:p>
            <a:endParaRPr lang="fr-FR" dirty="0"/>
          </a:p>
        </p:txBody>
      </p:sp>
    </p:spTree>
    <p:extLst>
      <p:ext uri="{BB962C8B-B14F-4D97-AF65-F5344CB8AC3E}">
        <p14:creationId xmlns:p14="http://schemas.microsoft.com/office/powerpoint/2010/main" val="18641741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B3D81-5069-4404-A6C6-204FC29F6919}"/>
              </a:ext>
            </a:extLst>
          </p:cNvPr>
          <p:cNvSpPr>
            <a:spLocks noGrp="1"/>
          </p:cNvSpPr>
          <p:nvPr>
            <p:ph type="title"/>
          </p:nvPr>
        </p:nvSpPr>
        <p:spPr/>
        <p:txBody>
          <a:bodyPr/>
          <a:lstStyle/>
          <a:p>
            <a:pPr algn="ctr"/>
            <a:r>
              <a:rPr lang="fr-FR" dirty="0"/>
              <a:t>Les autres accidents</a:t>
            </a:r>
          </a:p>
        </p:txBody>
      </p:sp>
      <p:sp>
        <p:nvSpPr>
          <p:cNvPr id="3" name="Espace réservé du contenu 2">
            <a:extLst>
              <a:ext uri="{FF2B5EF4-FFF2-40B4-BE49-F238E27FC236}">
                <a16:creationId xmlns:a16="http://schemas.microsoft.com/office/drawing/2014/main" id="{CDD58B3B-DA0E-4305-A59F-18C031CCD353}"/>
              </a:ext>
            </a:extLst>
          </p:cNvPr>
          <p:cNvSpPr>
            <a:spLocks noGrp="1"/>
          </p:cNvSpPr>
          <p:nvPr>
            <p:ph idx="1"/>
          </p:nvPr>
        </p:nvSpPr>
        <p:spPr/>
        <p:txBody>
          <a:bodyPr/>
          <a:lstStyle/>
          <a:p>
            <a:r>
              <a:rPr lang="fr-FR" dirty="0"/>
              <a:t>ADD FROID VIEMARINE</a:t>
            </a:r>
          </a:p>
        </p:txBody>
      </p:sp>
    </p:spTree>
    <p:extLst>
      <p:ext uri="{BB962C8B-B14F-4D97-AF65-F5344CB8AC3E}">
        <p14:creationId xmlns:p14="http://schemas.microsoft.com/office/powerpoint/2010/main" val="28710118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Le froid</a:t>
            </a:r>
          </a:p>
        </p:txBody>
      </p:sp>
      <p:sp>
        <p:nvSpPr>
          <p:cNvPr id="3" name="Espace réservé du contenu 2"/>
          <p:cNvSpPr>
            <a:spLocks noGrp="1"/>
          </p:cNvSpPr>
          <p:nvPr>
            <p:ph idx="1"/>
          </p:nvPr>
        </p:nvSpPr>
        <p:spPr>
          <a:xfrm>
            <a:off x="6111241" y="1853754"/>
            <a:ext cx="6080759" cy="4257486"/>
          </a:xfrm>
        </p:spPr>
        <p:txBody>
          <a:bodyPr>
            <a:normAutofit/>
          </a:bodyPr>
          <a:lstStyle/>
          <a:p>
            <a:r>
              <a:rPr lang="fr-FR" sz="2400" dirty="0"/>
              <a:t>I – Comment le corps se refroidit il en 			plongée?</a:t>
            </a:r>
          </a:p>
          <a:p>
            <a:endParaRPr lang="fr-FR" sz="2400" dirty="0"/>
          </a:p>
          <a:p>
            <a:r>
              <a:rPr lang="fr-FR" sz="2400" dirty="0"/>
              <a:t>II – Avant, pendant et après la plongée</a:t>
            </a:r>
          </a:p>
        </p:txBody>
      </p:sp>
      <p:sp>
        <p:nvSpPr>
          <p:cNvPr id="4" name="Espace réservé du contenu 2"/>
          <p:cNvSpPr txBox="1">
            <a:spLocks/>
          </p:cNvSpPr>
          <p:nvPr/>
        </p:nvSpPr>
        <p:spPr>
          <a:xfrm>
            <a:off x="1" y="1853754"/>
            <a:ext cx="6111240" cy="425748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fr-FR" sz="2400" u="sng" dirty="0"/>
              <a:t>Prérequis</a:t>
            </a:r>
            <a:r>
              <a:rPr lang="fr-FR" sz="2400" dirty="0"/>
              <a:t>: </a:t>
            </a:r>
          </a:p>
          <a:p>
            <a:r>
              <a:rPr lang="fr-FR" sz="2400" u="sng" dirty="0"/>
              <a:t>Objectifs</a:t>
            </a:r>
            <a:r>
              <a:rPr lang="fr-FR" sz="2400" dirty="0"/>
              <a:t>: Savoir réagir face au froid</a:t>
            </a:r>
          </a:p>
          <a:p>
            <a:pPr algn="just"/>
            <a:r>
              <a:rPr lang="fr-FR" sz="2400" u="sng" dirty="0"/>
              <a:t>Justification</a:t>
            </a:r>
            <a:r>
              <a:rPr lang="fr-FR" sz="2400" dirty="0"/>
              <a:t>: Quelques soit les mers, en plongée le corps humain se refroidit plus vite. Thermocline marquée en méditerranée.</a:t>
            </a:r>
          </a:p>
        </p:txBody>
      </p:sp>
    </p:spTree>
    <p:extLst>
      <p:ext uri="{BB962C8B-B14F-4D97-AF65-F5344CB8AC3E}">
        <p14:creationId xmlns:p14="http://schemas.microsoft.com/office/powerpoint/2010/main" val="22119127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Le froid</a:t>
            </a:r>
          </a:p>
        </p:txBody>
      </p:sp>
      <p:sp>
        <p:nvSpPr>
          <p:cNvPr id="3" name="Espace réservé du contenu 2"/>
          <p:cNvSpPr>
            <a:spLocks noGrp="1"/>
          </p:cNvSpPr>
          <p:nvPr>
            <p:ph idx="1"/>
          </p:nvPr>
        </p:nvSpPr>
        <p:spPr>
          <a:xfrm>
            <a:off x="-1" y="1834102"/>
            <a:ext cx="7106653" cy="4269460"/>
          </a:xfrm>
        </p:spPr>
        <p:txBody>
          <a:bodyPr>
            <a:normAutofit lnSpcReduction="10000"/>
          </a:bodyPr>
          <a:lstStyle/>
          <a:p>
            <a:r>
              <a:rPr lang="fr-FR" sz="2400" u="sng" dirty="0"/>
              <a:t>Comment le corps se refroidit il en plongée?</a:t>
            </a:r>
          </a:p>
          <a:p>
            <a:r>
              <a:rPr lang="fr-FR" sz="2400" dirty="0"/>
              <a:t>La chaleur corporelle est transmise au contact de l’eau plus froide, c’est la conduction.</a:t>
            </a:r>
          </a:p>
          <a:p>
            <a:r>
              <a:rPr lang="fr-FR" sz="2400" dirty="0"/>
              <a:t>L’eau qui circule dans la combinaison enlève donc à chaque fois cette pellicule d’eau réchauffé, c’est la convection.</a:t>
            </a:r>
          </a:p>
          <a:p>
            <a:r>
              <a:rPr lang="fr-FR" sz="2400" dirty="0"/>
              <a:t>La respiration refroidit aussi l’organisme, en effet l’air respiré est froid à cause de la détente du gaz, le corps est donc refroidit par cet air froid.</a:t>
            </a:r>
          </a:p>
          <a:p>
            <a:endParaRPr lang="fr-FR" sz="2400" dirty="0"/>
          </a:p>
          <a:p>
            <a:endParaRPr lang="fr-FR" sz="2400" u="sng" dirty="0"/>
          </a:p>
        </p:txBody>
      </p:sp>
      <p:pic>
        <p:nvPicPr>
          <p:cNvPr id="11" name="Image 10"/>
          <p:cNvPicPr>
            <a:picLocks noChangeAspect="1"/>
          </p:cNvPicPr>
          <p:nvPr/>
        </p:nvPicPr>
        <p:blipFill>
          <a:blip r:embed="rId3"/>
          <a:stretch>
            <a:fillRect/>
          </a:stretch>
        </p:blipFill>
        <p:spPr>
          <a:xfrm>
            <a:off x="7106653" y="0"/>
            <a:ext cx="5085347" cy="6858000"/>
          </a:xfrm>
          <a:prstGeom prst="rect">
            <a:avLst/>
          </a:prstGeom>
        </p:spPr>
      </p:pic>
    </p:spTree>
    <p:extLst>
      <p:ext uri="{BB962C8B-B14F-4D97-AF65-F5344CB8AC3E}">
        <p14:creationId xmlns:p14="http://schemas.microsoft.com/office/powerpoint/2010/main" val="11930369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F82C69-73EE-4997-AA50-B0A84182A6D7}"/>
              </a:ext>
            </a:extLst>
          </p:cNvPr>
          <p:cNvSpPr>
            <a:spLocks noGrp="1"/>
          </p:cNvSpPr>
          <p:nvPr>
            <p:ph type="title"/>
          </p:nvPr>
        </p:nvSpPr>
        <p:spPr/>
        <p:txBody>
          <a:bodyPr/>
          <a:lstStyle/>
          <a:p>
            <a:pPr algn="ctr"/>
            <a:r>
              <a:rPr lang="fr-FR" dirty="0"/>
              <a:t>Physique appliquée a la plongée</a:t>
            </a:r>
          </a:p>
        </p:txBody>
      </p:sp>
      <p:sp>
        <p:nvSpPr>
          <p:cNvPr id="3" name="Espace réservé du contenu 2">
            <a:extLst>
              <a:ext uri="{FF2B5EF4-FFF2-40B4-BE49-F238E27FC236}">
                <a16:creationId xmlns:a16="http://schemas.microsoft.com/office/drawing/2014/main" id="{BBCBD67D-5F58-41FE-8A0F-387C41E05210}"/>
              </a:ext>
            </a:extLst>
          </p:cNvPr>
          <p:cNvSpPr>
            <a:spLocks noGrp="1"/>
          </p:cNvSpPr>
          <p:nvPr>
            <p:ph idx="1"/>
          </p:nvPr>
        </p:nvSpPr>
        <p:spPr>
          <a:xfrm>
            <a:off x="1" y="1853753"/>
            <a:ext cx="6096000" cy="4199727"/>
          </a:xfrm>
        </p:spPr>
        <p:txBody>
          <a:bodyPr>
            <a:normAutofit/>
          </a:bodyPr>
          <a:lstStyle/>
          <a:p>
            <a:pPr lvl="1">
              <a:buFontTx/>
              <a:buChar char="-"/>
            </a:pPr>
            <a:r>
              <a:rPr lang="fr-FR" sz="2400" dirty="0"/>
              <a:t>I – Compressibilité de l’air</a:t>
            </a:r>
          </a:p>
          <a:p>
            <a:pPr lvl="3">
              <a:buFontTx/>
              <a:buChar char="-"/>
            </a:pPr>
            <a:r>
              <a:rPr lang="fr-FR" sz="2000" dirty="0"/>
              <a:t> Pression et  Volume – Loi de mariotte</a:t>
            </a:r>
          </a:p>
          <a:p>
            <a:pPr lvl="3">
              <a:buFontTx/>
              <a:buChar char="-"/>
            </a:pPr>
            <a:r>
              <a:rPr lang="fr-FR" sz="2000" dirty="0"/>
              <a:t>Consommation</a:t>
            </a:r>
          </a:p>
          <a:p>
            <a:pPr lvl="3">
              <a:buFontTx/>
              <a:buChar char="-"/>
            </a:pPr>
            <a:r>
              <a:rPr lang="fr-FR" sz="2000" dirty="0"/>
              <a:t>Pression partielle d’un gaz – Loi de dalton</a:t>
            </a:r>
          </a:p>
          <a:p>
            <a:pPr lvl="1">
              <a:buFontTx/>
              <a:buChar char="-"/>
            </a:pPr>
            <a:endParaRPr lang="fr-FR" sz="2400" dirty="0"/>
          </a:p>
          <a:p>
            <a:pPr lvl="1">
              <a:buFontTx/>
              <a:buChar char="-"/>
            </a:pPr>
            <a:r>
              <a:rPr lang="fr-FR" sz="2400" dirty="0"/>
              <a:t>II  - Archimède</a:t>
            </a:r>
          </a:p>
          <a:p>
            <a:pPr lvl="1">
              <a:buFontTx/>
              <a:buChar char="-"/>
            </a:pPr>
            <a:endParaRPr lang="fr-FR" sz="2400" dirty="0"/>
          </a:p>
          <a:p>
            <a:pPr marL="457200" lvl="1" indent="0">
              <a:buNone/>
            </a:pPr>
            <a:endParaRPr lang="fr-FR" sz="2200" dirty="0"/>
          </a:p>
        </p:txBody>
      </p:sp>
      <p:sp>
        <p:nvSpPr>
          <p:cNvPr id="4" name="Espace réservé du contenu 2">
            <a:extLst>
              <a:ext uri="{FF2B5EF4-FFF2-40B4-BE49-F238E27FC236}">
                <a16:creationId xmlns:a16="http://schemas.microsoft.com/office/drawing/2014/main" id="{92E22072-C354-4B41-8CFA-0173C419A04C}"/>
              </a:ext>
            </a:extLst>
          </p:cNvPr>
          <p:cNvSpPr txBox="1">
            <a:spLocks/>
          </p:cNvSpPr>
          <p:nvPr/>
        </p:nvSpPr>
        <p:spPr>
          <a:xfrm>
            <a:off x="6096000" y="1853752"/>
            <a:ext cx="6096000" cy="4199727"/>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lvl="1">
              <a:buFontTx/>
              <a:buChar char="-"/>
            </a:pPr>
            <a:endParaRPr lang="fr-FR" sz="2400" dirty="0"/>
          </a:p>
          <a:p>
            <a:pPr lvl="1">
              <a:buFontTx/>
              <a:buChar char="-"/>
            </a:pPr>
            <a:r>
              <a:rPr lang="fr-FR" sz="2400" dirty="0"/>
              <a:t>III - Dissolution des gaz</a:t>
            </a:r>
          </a:p>
          <a:p>
            <a:pPr lvl="1">
              <a:buFontTx/>
              <a:buChar char="-"/>
            </a:pPr>
            <a:endParaRPr lang="fr-FR" sz="2400" dirty="0"/>
          </a:p>
          <a:p>
            <a:pPr lvl="1">
              <a:buFontTx/>
              <a:buChar char="-"/>
            </a:pPr>
            <a:r>
              <a:rPr lang="fr-FR" sz="2400" dirty="0"/>
              <a:t>IV - Compressibilité des gaz</a:t>
            </a:r>
          </a:p>
          <a:p>
            <a:pPr marL="457200" lvl="1" indent="0">
              <a:buFont typeface="Arial" panose="020B0604020202020204" pitchFamily="34" charset="0"/>
              <a:buNone/>
            </a:pPr>
            <a:endParaRPr lang="fr-FR" sz="2200" dirty="0"/>
          </a:p>
        </p:txBody>
      </p:sp>
    </p:spTree>
    <p:extLst>
      <p:ext uri="{BB962C8B-B14F-4D97-AF65-F5344CB8AC3E}">
        <p14:creationId xmlns:p14="http://schemas.microsoft.com/office/powerpoint/2010/main" val="374342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94358" y="660420"/>
            <a:ext cx="9603275" cy="559060"/>
          </a:xfrm>
        </p:spPr>
        <p:txBody>
          <a:bodyPr/>
          <a:lstStyle/>
          <a:p>
            <a:pPr algn="ctr"/>
            <a:r>
              <a:rPr lang="fr-FR" dirty="0"/>
              <a:t>Le froid</a:t>
            </a:r>
          </a:p>
        </p:txBody>
      </p:sp>
      <p:graphicFrame>
        <p:nvGraphicFramePr>
          <p:cNvPr id="5" name="Tableau 4"/>
          <p:cNvGraphicFramePr>
            <a:graphicFrameLocks noGrp="1"/>
          </p:cNvGraphicFramePr>
          <p:nvPr>
            <p:extLst>
              <p:ext uri="{D42A27DB-BD31-4B8C-83A1-F6EECF244321}">
                <p14:modId xmlns:p14="http://schemas.microsoft.com/office/powerpoint/2010/main" val="1421821288"/>
              </p:ext>
            </p:extLst>
          </p:nvPr>
        </p:nvGraphicFramePr>
        <p:xfrm>
          <a:off x="9" y="1668399"/>
          <a:ext cx="12191991" cy="5189601"/>
        </p:xfrm>
        <a:graphic>
          <a:graphicData uri="http://schemas.openxmlformats.org/drawingml/2006/table">
            <a:tbl>
              <a:tblPr firstRow="1" bandRow="1">
                <a:tableStyleId>{93296810-A885-4BE3-A3E7-6D5BEEA58F35}</a:tableStyleId>
              </a:tblPr>
              <a:tblGrid>
                <a:gridCol w="3272585">
                  <a:extLst>
                    <a:ext uri="{9D8B030D-6E8A-4147-A177-3AD203B41FA5}">
                      <a16:colId xmlns:a16="http://schemas.microsoft.com/office/drawing/2014/main" val="3526384637"/>
                    </a:ext>
                  </a:extLst>
                </a:gridCol>
                <a:gridCol w="5855364">
                  <a:extLst>
                    <a:ext uri="{9D8B030D-6E8A-4147-A177-3AD203B41FA5}">
                      <a16:colId xmlns:a16="http://schemas.microsoft.com/office/drawing/2014/main" val="3658662637"/>
                    </a:ext>
                  </a:extLst>
                </a:gridCol>
                <a:gridCol w="3064042">
                  <a:extLst>
                    <a:ext uri="{9D8B030D-6E8A-4147-A177-3AD203B41FA5}">
                      <a16:colId xmlns:a16="http://schemas.microsoft.com/office/drawing/2014/main" val="252168781"/>
                    </a:ext>
                  </a:extLst>
                </a:gridCol>
              </a:tblGrid>
              <a:tr h="472279">
                <a:tc>
                  <a:txBody>
                    <a:bodyPr/>
                    <a:lstStyle/>
                    <a:p>
                      <a:pPr algn="ctr"/>
                      <a:r>
                        <a:rPr lang="fr-FR" sz="2400" dirty="0"/>
                        <a:t>Avant</a:t>
                      </a:r>
                    </a:p>
                  </a:txBody>
                  <a:tcPr/>
                </a:tc>
                <a:tc>
                  <a:txBody>
                    <a:bodyPr/>
                    <a:lstStyle/>
                    <a:p>
                      <a:pPr algn="ctr"/>
                      <a:r>
                        <a:rPr lang="fr-FR" sz="2400" dirty="0"/>
                        <a:t>Pendant </a:t>
                      </a:r>
                    </a:p>
                  </a:txBody>
                  <a:tcPr/>
                </a:tc>
                <a:tc>
                  <a:txBody>
                    <a:bodyPr/>
                    <a:lstStyle/>
                    <a:p>
                      <a:pPr algn="ctr"/>
                      <a:r>
                        <a:rPr lang="fr-FR" sz="2400" dirty="0"/>
                        <a:t>Après</a:t>
                      </a:r>
                    </a:p>
                  </a:txBody>
                  <a:tcPr/>
                </a:tc>
                <a:extLst>
                  <a:ext uri="{0D108BD9-81ED-4DB2-BD59-A6C34878D82A}">
                    <a16:rowId xmlns:a16="http://schemas.microsoft.com/office/drawing/2014/main" val="2659689608"/>
                  </a:ext>
                </a:extLst>
              </a:tr>
              <a:tr h="4717322">
                <a:tc>
                  <a:txBody>
                    <a:bodyPr/>
                    <a:lstStyle/>
                    <a:p>
                      <a:pPr marL="342900" indent="-342900">
                        <a:buFontTx/>
                        <a:buChar char="-"/>
                      </a:pPr>
                      <a:endParaRPr lang="fr-FR" sz="2400" dirty="0"/>
                    </a:p>
                  </a:txBody>
                  <a:tcPr/>
                </a:tc>
                <a:tc>
                  <a:txBody>
                    <a:bodyPr/>
                    <a:lstStyle/>
                    <a:p>
                      <a:pPr marL="342900" indent="-342900">
                        <a:buFontTx/>
                        <a:buChar char="-"/>
                      </a:pPr>
                      <a:endParaRPr lang="fr-FR" sz="2400" dirty="0"/>
                    </a:p>
                    <a:p>
                      <a:pPr marL="342900" indent="-342900">
                        <a:buFontTx/>
                        <a:buChar char="-"/>
                      </a:pPr>
                      <a:endParaRPr lang="fr-FR" sz="2400" dirty="0"/>
                    </a:p>
                  </a:txBody>
                  <a:tcPr/>
                </a:tc>
                <a:tc>
                  <a:txBody>
                    <a:bodyPr/>
                    <a:lstStyle/>
                    <a:p>
                      <a:pPr marL="342900" indent="-342900">
                        <a:buFontTx/>
                        <a:buChar char="-"/>
                      </a:pPr>
                      <a:endParaRPr lang="fr-FR" sz="2400" dirty="0"/>
                    </a:p>
                  </a:txBody>
                  <a:tcPr/>
                </a:tc>
                <a:extLst>
                  <a:ext uri="{0D108BD9-81ED-4DB2-BD59-A6C34878D82A}">
                    <a16:rowId xmlns:a16="http://schemas.microsoft.com/office/drawing/2014/main" val="219092299"/>
                  </a:ext>
                </a:extLst>
              </a:tr>
            </a:tbl>
          </a:graphicData>
        </a:graphic>
      </p:graphicFrame>
      <p:sp>
        <p:nvSpPr>
          <p:cNvPr id="8" name="ZoneTexte 7"/>
          <p:cNvSpPr txBox="1"/>
          <p:nvPr/>
        </p:nvSpPr>
        <p:spPr>
          <a:xfrm>
            <a:off x="-5" y="2139896"/>
            <a:ext cx="3368842" cy="2954655"/>
          </a:xfrm>
          <a:prstGeom prst="rect">
            <a:avLst/>
          </a:prstGeom>
          <a:noFill/>
        </p:spPr>
        <p:txBody>
          <a:bodyPr wrap="square" rtlCol="0">
            <a:spAutoFit/>
          </a:bodyPr>
          <a:lstStyle/>
          <a:p>
            <a:pPr marL="342900" indent="-342900">
              <a:buFontTx/>
              <a:buChar char="-"/>
            </a:pPr>
            <a:r>
              <a:rPr lang="fr-FR" sz="2400" dirty="0"/>
              <a:t>Combinaison adaptée, gants, cagoule, chaussons</a:t>
            </a:r>
          </a:p>
          <a:p>
            <a:pPr marL="342900" indent="-342900">
              <a:buFontTx/>
              <a:buChar char="-"/>
            </a:pPr>
            <a:endParaRPr lang="fr-FR" sz="2400" dirty="0"/>
          </a:p>
          <a:p>
            <a:pPr marL="342900" indent="-342900">
              <a:buFontTx/>
              <a:buChar char="-"/>
            </a:pPr>
            <a:r>
              <a:rPr lang="fr-FR" sz="2400" dirty="0"/>
              <a:t>Se protéger du froid</a:t>
            </a:r>
          </a:p>
          <a:p>
            <a:pPr marL="342900" indent="-342900">
              <a:buFontTx/>
              <a:buChar char="-"/>
            </a:pPr>
            <a:endParaRPr lang="fr-FR" sz="2400" dirty="0"/>
          </a:p>
          <a:p>
            <a:pPr marL="342900" indent="-342900">
              <a:buFontTx/>
              <a:buChar char="-"/>
            </a:pPr>
            <a:r>
              <a:rPr lang="fr-FR" sz="2400" dirty="0"/>
              <a:t>S’hydrater</a:t>
            </a:r>
          </a:p>
          <a:p>
            <a:endParaRPr lang="fr-FR" dirty="0"/>
          </a:p>
        </p:txBody>
      </p:sp>
      <p:sp>
        <p:nvSpPr>
          <p:cNvPr id="9" name="ZoneTexte 8"/>
          <p:cNvSpPr txBox="1"/>
          <p:nvPr/>
        </p:nvSpPr>
        <p:spPr>
          <a:xfrm>
            <a:off x="3256548" y="2139896"/>
            <a:ext cx="5999748" cy="5170646"/>
          </a:xfrm>
          <a:prstGeom prst="rect">
            <a:avLst/>
          </a:prstGeom>
          <a:noFill/>
        </p:spPr>
        <p:txBody>
          <a:bodyPr wrap="square" rtlCol="0">
            <a:spAutoFit/>
          </a:bodyPr>
          <a:lstStyle/>
          <a:p>
            <a:pPr marL="342900" indent="-342900">
              <a:buFontTx/>
              <a:buChar char="-"/>
            </a:pPr>
            <a:r>
              <a:rPr lang="fr-FR" sz="2400" dirty="0"/>
              <a:t>Anticiper et réagir face aux thermoclines</a:t>
            </a:r>
          </a:p>
          <a:p>
            <a:pPr marL="342900" indent="-342900">
              <a:lnSpc>
                <a:spcPct val="200000"/>
              </a:lnSpc>
              <a:buFontTx/>
              <a:buChar char="-"/>
            </a:pPr>
            <a:r>
              <a:rPr lang="fr-FR" sz="2400" dirty="0"/>
              <a:t>Ecourter la plongée si trop froid </a:t>
            </a:r>
          </a:p>
          <a:p>
            <a:pPr marL="342900" indent="-342900">
              <a:lnSpc>
                <a:spcPct val="200000"/>
              </a:lnSpc>
              <a:buFontTx/>
              <a:buChar char="-"/>
            </a:pPr>
            <a:r>
              <a:rPr lang="fr-FR" sz="2400" dirty="0"/>
              <a:t>Communiquer rapidement sur le froid</a:t>
            </a:r>
          </a:p>
          <a:p>
            <a:pPr marL="342900" indent="-342900">
              <a:lnSpc>
                <a:spcPct val="200000"/>
              </a:lnSpc>
              <a:buFontTx/>
              <a:buChar char="-"/>
            </a:pPr>
            <a:r>
              <a:rPr lang="fr-FR" sz="2400" dirty="0"/>
              <a:t>Nager plus vite (attention essoufflement)</a:t>
            </a:r>
          </a:p>
          <a:p>
            <a:pPr marL="342900" lvl="0" indent="-342900" defTabSz="914400">
              <a:lnSpc>
                <a:spcPct val="200000"/>
              </a:lnSpc>
              <a:buFontTx/>
              <a:buChar char="-"/>
              <a:defRPr/>
            </a:pPr>
            <a:r>
              <a:rPr lang="fr-FR" sz="2400" dirty="0"/>
              <a:t>Attention à sa ventilation =&gt; essoufflement</a:t>
            </a:r>
          </a:p>
          <a:p>
            <a:pPr marL="342900" indent="-342900">
              <a:lnSpc>
                <a:spcPct val="200000"/>
              </a:lnSpc>
              <a:buFontTx/>
              <a:buChar char="-"/>
            </a:pPr>
            <a:r>
              <a:rPr lang="fr-FR" sz="2400" dirty="0"/>
              <a:t>Attention à sa consommation en air</a:t>
            </a:r>
          </a:p>
          <a:p>
            <a:pPr marL="342900" indent="-342900">
              <a:lnSpc>
                <a:spcPct val="200000"/>
              </a:lnSpc>
              <a:buFontTx/>
              <a:buChar char="-"/>
            </a:pPr>
            <a:r>
              <a:rPr lang="fr-FR" sz="2400" dirty="0"/>
              <a:t>Palier de sécurité ?</a:t>
            </a:r>
          </a:p>
          <a:p>
            <a:endParaRPr lang="fr-FR" dirty="0"/>
          </a:p>
        </p:txBody>
      </p:sp>
      <p:sp>
        <p:nvSpPr>
          <p:cNvPr id="10" name="ZoneTexte 9"/>
          <p:cNvSpPr txBox="1"/>
          <p:nvPr/>
        </p:nvSpPr>
        <p:spPr>
          <a:xfrm>
            <a:off x="9152022" y="2139896"/>
            <a:ext cx="3144252" cy="4801314"/>
          </a:xfrm>
          <a:prstGeom prst="rect">
            <a:avLst/>
          </a:prstGeom>
          <a:noFill/>
        </p:spPr>
        <p:txBody>
          <a:bodyPr wrap="square" rtlCol="0">
            <a:spAutoFit/>
          </a:bodyPr>
          <a:lstStyle/>
          <a:p>
            <a:pPr marL="342900" indent="-342900">
              <a:buFontTx/>
              <a:buChar char="-"/>
            </a:pPr>
            <a:r>
              <a:rPr lang="fr-FR" sz="2400" dirty="0"/>
              <a:t>Se sécher si possible (ne pas frictionner)</a:t>
            </a:r>
          </a:p>
          <a:p>
            <a:pPr marL="342900" indent="-342900">
              <a:buFontTx/>
              <a:buChar char="-"/>
            </a:pPr>
            <a:endParaRPr lang="fr-FR" sz="2400" dirty="0"/>
          </a:p>
          <a:p>
            <a:pPr marL="342900" indent="-342900">
              <a:buFontTx/>
              <a:buChar char="-"/>
            </a:pPr>
            <a:r>
              <a:rPr lang="fr-FR" sz="2400" dirty="0"/>
              <a:t>Se couvrir</a:t>
            </a:r>
          </a:p>
          <a:p>
            <a:pPr marL="342900" indent="-342900">
              <a:buFontTx/>
              <a:buChar char="-"/>
            </a:pPr>
            <a:endParaRPr lang="fr-FR" sz="2400" dirty="0"/>
          </a:p>
          <a:p>
            <a:pPr marL="342900" indent="-342900">
              <a:buFontTx/>
              <a:buChar char="-"/>
            </a:pPr>
            <a:r>
              <a:rPr lang="fr-FR" sz="2400" dirty="0"/>
              <a:t>S’hydrater</a:t>
            </a:r>
          </a:p>
          <a:p>
            <a:pPr marL="342900" indent="-342900">
              <a:buFontTx/>
              <a:buChar char="-"/>
            </a:pPr>
            <a:endParaRPr lang="fr-FR" sz="2400" dirty="0"/>
          </a:p>
          <a:p>
            <a:pPr marL="342900" indent="-342900">
              <a:buFontTx/>
              <a:buChar char="-"/>
            </a:pPr>
            <a:r>
              <a:rPr lang="fr-FR" sz="2400" dirty="0"/>
              <a:t>Eviter la douche chaude tout de suite après la plongée</a:t>
            </a:r>
          </a:p>
          <a:p>
            <a:endParaRPr lang="fr-FR" sz="2400" dirty="0"/>
          </a:p>
          <a:p>
            <a:r>
              <a:rPr lang="fr-FR" sz="2400" dirty="0"/>
              <a:t>-   Pas d’alcool</a:t>
            </a:r>
          </a:p>
          <a:p>
            <a:endParaRPr lang="fr-FR" dirty="0"/>
          </a:p>
        </p:txBody>
      </p:sp>
      <p:sp>
        <p:nvSpPr>
          <p:cNvPr id="11" name="ZoneTexte 10"/>
          <p:cNvSpPr txBox="1"/>
          <p:nvPr/>
        </p:nvSpPr>
        <p:spPr>
          <a:xfrm>
            <a:off x="-5" y="819"/>
            <a:ext cx="12191999" cy="1754326"/>
          </a:xfrm>
          <a:prstGeom prst="rect">
            <a:avLst/>
          </a:prstGeom>
          <a:noFill/>
        </p:spPr>
        <p:txBody>
          <a:bodyPr wrap="square" rtlCol="0">
            <a:spAutoFit/>
          </a:bodyPr>
          <a:lstStyle/>
          <a:p>
            <a:pPr algn="ctr"/>
            <a:r>
              <a:rPr lang="fr-FR" sz="3600" b="1" i="1" u="sng" dirty="0">
                <a:solidFill>
                  <a:srgbClr val="FF0000"/>
                </a:solidFill>
              </a:rPr>
              <a:t>Attention </a:t>
            </a:r>
          </a:p>
          <a:p>
            <a:pPr algn="ctr"/>
            <a:r>
              <a:rPr lang="fr-FR" sz="3600" dirty="0"/>
              <a:t>Le froid est un facteur favorisant </a:t>
            </a:r>
          </a:p>
          <a:p>
            <a:pPr algn="ctr"/>
            <a:r>
              <a:rPr lang="fr-FR" sz="3600" dirty="0"/>
              <a:t>de </a:t>
            </a:r>
            <a:r>
              <a:rPr lang="fr-FR" sz="3600" b="1" dirty="0"/>
              <a:t>l’accident de décompression </a:t>
            </a:r>
            <a:r>
              <a:rPr lang="fr-FR" sz="3600" dirty="0"/>
              <a:t>et de </a:t>
            </a:r>
            <a:r>
              <a:rPr lang="fr-FR" sz="3600" b="1" dirty="0"/>
              <a:t>l’essoufflement</a:t>
            </a:r>
          </a:p>
        </p:txBody>
      </p:sp>
    </p:spTree>
    <p:extLst>
      <p:ext uri="{BB962C8B-B14F-4D97-AF65-F5344CB8AC3E}">
        <p14:creationId xmlns:p14="http://schemas.microsoft.com/office/powerpoint/2010/main" val="33872380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L’accident de désaturation - ADD</a:t>
            </a:r>
          </a:p>
        </p:txBody>
      </p:sp>
      <p:sp>
        <p:nvSpPr>
          <p:cNvPr id="4" name="Espace réservé du contenu 2"/>
          <p:cNvSpPr txBox="1">
            <a:spLocks/>
          </p:cNvSpPr>
          <p:nvPr/>
        </p:nvSpPr>
        <p:spPr>
          <a:xfrm>
            <a:off x="0" y="1854200"/>
            <a:ext cx="6090557" cy="423703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fr-FR" sz="2400" u="sng" dirty="0"/>
              <a:t>Prérequis</a:t>
            </a:r>
            <a:r>
              <a:rPr lang="fr-FR" sz="2400" dirty="0"/>
              <a:t>: La dissolution, moyen de déco</a:t>
            </a:r>
          </a:p>
          <a:p>
            <a:r>
              <a:rPr lang="fr-FR" sz="2400" u="sng" dirty="0"/>
              <a:t>Objectifs</a:t>
            </a:r>
            <a:r>
              <a:rPr lang="fr-FR" sz="2400" dirty="0"/>
              <a:t>: Comprendre ce qu’est l’ADD physiologiquement, et savoir l’éviter</a:t>
            </a:r>
          </a:p>
          <a:p>
            <a:pPr algn="just"/>
            <a:r>
              <a:rPr lang="fr-FR" sz="2400" u="sng" dirty="0"/>
              <a:t>Justification</a:t>
            </a:r>
            <a:r>
              <a:rPr lang="fr-FR" sz="2400" dirty="0"/>
              <a:t>: Présence de palier obligatoire plus rapidement dans l’espace 20 – 40 mètres</a:t>
            </a:r>
          </a:p>
        </p:txBody>
      </p:sp>
      <p:sp>
        <p:nvSpPr>
          <p:cNvPr id="5" name="Espace réservé du contenu 2"/>
          <p:cNvSpPr txBox="1">
            <a:spLocks/>
          </p:cNvSpPr>
          <p:nvPr/>
        </p:nvSpPr>
        <p:spPr>
          <a:xfrm>
            <a:off x="6111241" y="1853754"/>
            <a:ext cx="6080759" cy="425748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fr-FR" sz="2400" dirty="0"/>
              <a:t>I – L’ADD, quels phénomènes et quels risques?</a:t>
            </a:r>
          </a:p>
          <a:p>
            <a:endParaRPr lang="fr-FR" sz="2400" dirty="0"/>
          </a:p>
          <a:p>
            <a:r>
              <a:rPr lang="fr-FR" sz="2400" dirty="0"/>
              <a:t>II – Facteurs favorisants et  comportements à 			adopter</a:t>
            </a:r>
          </a:p>
        </p:txBody>
      </p:sp>
    </p:spTree>
    <p:extLst>
      <p:ext uri="{BB962C8B-B14F-4D97-AF65-F5344CB8AC3E}">
        <p14:creationId xmlns:p14="http://schemas.microsoft.com/office/powerpoint/2010/main" val="40071480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L’accident de de désaturation - add</a:t>
            </a:r>
          </a:p>
        </p:txBody>
      </p:sp>
      <p:sp>
        <p:nvSpPr>
          <p:cNvPr id="3" name="Espace réservé du contenu 2"/>
          <p:cNvSpPr>
            <a:spLocks noGrp="1"/>
          </p:cNvSpPr>
          <p:nvPr>
            <p:ph idx="1"/>
          </p:nvPr>
        </p:nvSpPr>
        <p:spPr>
          <a:xfrm>
            <a:off x="0" y="1853754"/>
            <a:ext cx="12191999" cy="4269460"/>
          </a:xfrm>
        </p:spPr>
        <p:txBody>
          <a:bodyPr>
            <a:normAutofit/>
          </a:bodyPr>
          <a:lstStyle/>
          <a:p>
            <a:r>
              <a:rPr lang="fr-FR" sz="2400" u="sng" dirty="0"/>
              <a:t>L’ADD, quel phénomène et quels risques?</a:t>
            </a:r>
          </a:p>
          <a:p>
            <a:r>
              <a:rPr lang="fr-FR" sz="2400" dirty="0"/>
              <a:t>L’air est composé à 21% d’oxygène et 79% d’azote, l’azote est un gaz inerte c’est-à-dire qu’il n’est pas utile au fonctionnement de l’organisme. En surface l’azote est éliminé à 100 % à l’expiration.</a:t>
            </a:r>
          </a:p>
          <a:p>
            <a:r>
              <a:rPr lang="fr-FR" sz="2400" dirty="0"/>
              <a:t>En plongée l’air respiré contient beaucoup plus de molécules d’azote qu’en surface, à cause de l’augmentation de la pression. La pression partielle d’azote dans les poumons est alors plus importante que la pression partielle d’azote dans les tissus, cet excès d’azote est donc dissous dans les tissus. C’est la phase de saturation.</a:t>
            </a:r>
          </a:p>
          <a:p>
            <a:endParaRPr lang="fr-FR" sz="2400" u="sng" dirty="0"/>
          </a:p>
          <a:p>
            <a:endParaRPr lang="fr-FR" sz="2400" u="sng" dirty="0"/>
          </a:p>
          <a:p>
            <a:endParaRPr lang="fr-FR" sz="2400" u="sng" dirty="0"/>
          </a:p>
        </p:txBody>
      </p:sp>
      <p:sp>
        <p:nvSpPr>
          <p:cNvPr id="9" name="Espace réservé du contenu 2"/>
          <p:cNvSpPr txBox="1">
            <a:spLocks/>
          </p:cNvSpPr>
          <p:nvPr/>
        </p:nvSpPr>
        <p:spPr>
          <a:xfrm>
            <a:off x="11723" y="1870687"/>
            <a:ext cx="12191999" cy="4269460"/>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fr-FR" sz="2400" u="sng" dirty="0"/>
              <a:t>L’ADD, quel phénomène et quels risques?</a:t>
            </a:r>
          </a:p>
          <a:p>
            <a:r>
              <a:rPr lang="fr-FR" sz="2400" dirty="0"/>
              <a:t>Pendant la phase de remontée, la pression partielle d’azote dans les poumons chute, et se retrouve inférieur à la pression partielle d’azote dissout dans les tissus. L’azote dissout dans les tissus reprends alors une forme gazeuse et est éliminé par l’expiration. C‘est la désaturation.</a:t>
            </a:r>
          </a:p>
          <a:p>
            <a:r>
              <a:rPr lang="fr-FR" sz="2400" dirty="0"/>
              <a:t>Si la vitesse de remontée est respectée et que les paliers sont effectués les bulles d’azotes restes suffisamment petites pour ne pas perturber l’organisme, on parle de bulles silencieuses. Dans le cas inverse il y a ADD. </a:t>
            </a:r>
          </a:p>
          <a:p>
            <a:r>
              <a:rPr lang="fr-FR" sz="2400" dirty="0"/>
              <a:t>Les conséquences d’un ADD sont diverses et dictée par le nombres, la taille et surtout la localisation des bulles « perturbatrices ».</a:t>
            </a:r>
          </a:p>
          <a:p>
            <a:endParaRPr lang="fr-FR" sz="2400" u="sng" dirty="0"/>
          </a:p>
          <a:p>
            <a:endParaRPr lang="fr-FR" sz="2400" u="sng" dirty="0"/>
          </a:p>
          <a:p>
            <a:endParaRPr lang="fr-FR" sz="2400" u="sng" dirty="0"/>
          </a:p>
        </p:txBody>
      </p:sp>
      <p:pic>
        <p:nvPicPr>
          <p:cNvPr id="11" name="Image 10"/>
          <p:cNvPicPr>
            <a:picLocks noChangeAspect="1"/>
          </p:cNvPicPr>
          <p:nvPr/>
        </p:nvPicPr>
        <p:blipFill>
          <a:blip r:embed="rId2"/>
          <a:stretch>
            <a:fillRect/>
          </a:stretch>
        </p:blipFill>
        <p:spPr>
          <a:xfrm>
            <a:off x="5210" y="-1897"/>
            <a:ext cx="12191999" cy="6858000"/>
          </a:xfrm>
          <a:prstGeom prst="rect">
            <a:avLst/>
          </a:prstGeom>
        </p:spPr>
      </p:pic>
      <p:pic>
        <p:nvPicPr>
          <p:cNvPr id="13" name="Image 12"/>
          <p:cNvPicPr>
            <a:picLocks noChangeAspect="1"/>
          </p:cNvPicPr>
          <p:nvPr/>
        </p:nvPicPr>
        <p:blipFill>
          <a:blip r:embed="rId3"/>
          <a:stretch>
            <a:fillRect/>
          </a:stretch>
        </p:blipFill>
        <p:spPr>
          <a:xfrm>
            <a:off x="-6513" y="20816"/>
            <a:ext cx="12192000" cy="6812574"/>
          </a:xfrm>
          <a:prstGeom prst="rect">
            <a:avLst/>
          </a:prstGeom>
        </p:spPr>
      </p:pic>
    </p:spTree>
    <p:extLst>
      <p:ext uri="{BB962C8B-B14F-4D97-AF65-F5344CB8AC3E}">
        <p14:creationId xmlns:p14="http://schemas.microsoft.com/office/powerpoint/2010/main" val="27438875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2" fill="hold" grpId="1" nodeType="clickEffect">
                                  <p:stCondLst>
                                    <p:cond delay="0"/>
                                  </p:stCondLst>
                                  <p:childTnLst>
                                    <p:anim calcmode="lin" valueType="num">
                                      <p:cBhvr additive="base">
                                        <p:cTn id="16" dur="500"/>
                                        <p:tgtEl>
                                          <p:spTgt spid="3">
                                            <p:txEl>
                                              <p:pRg st="1" end="1"/>
                                            </p:txEl>
                                          </p:spTgt>
                                        </p:tgtEl>
                                        <p:attrNameLst>
                                          <p:attrName>ppt_x</p:attrName>
                                        </p:attrNameLst>
                                      </p:cBhvr>
                                      <p:tavLst>
                                        <p:tav tm="0">
                                          <p:val>
                                            <p:strVal val="ppt_x"/>
                                          </p:val>
                                        </p:tav>
                                        <p:tav tm="100000">
                                          <p:val>
                                            <p:strVal val="1+ppt_w/2"/>
                                          </p:val>
                                        </p:tav>
                                      </p:tavLst>
                                    </p:anim>
                                    <p:anim calcmode="lin" valueType="num">
                                      <p:cBhvr additive="base">
                                        <p:cTn id="17" dur="500"/>
                                        <p:tgtEl>
                                          <p:spTgt spid="3">
                                            <p:txEl>
                                              <p:pRg st="1" end="1"/>
                                            </p:txEl>
                                          </p:spTgt>
                                        </p:tgtEl>
                                        <p:attrNameLst>
                                          <p:attrName>ppt_y</p:attrName>
                                        </p:attrNameLst>
                                      </p:cBhvr>
                                      <p:tavLst>
                                        <p:tav tm="0">
                                          <p:val>
                                            <p:strVal val="ppt_y"/>
                                          </p:val>
                                        </p:tav>
                                        <p:tav tm="100000">
                                          <p:val>
                                            <p:strVal val="ppt_y"/>
                                          </p:val>
                                        </p:tav>
                                      </p:tavLst>
                                    </p:anim>
                                    <p:set>
                                      <p:cBhvr>
                                        <p:cTn id="18" dur="1" fill="hold">
                                          <p:stCondLst>
                                            <p:cond delay="499"/>
                                          </p:stCondLst>
                                        </p:cTn>
                                        <p:tgtEl>
                                          <p:spTgt spid="3">
                                            <p:txEl>
                                              <p:pRg st="1" end="1"/>
                                            </p:txEl>
                                          </p:spTgt>
                                        </p:tgtEl>
                                        <p:attrNameLst>
                                          <p:attrName>style.visibility</p:attrName>
                                        </p:attrNameLst>
                                      </p:cBhvr>
                                      <p:to>
                                        <p:strVal val="hidden"/>
                                      </p:to>
                                    </p:set>
                                  </p:childTnLst>
                                </p:cTn>
                              </p:par>
                              <p:par>
                                <p:cTn id="19" presetID="2" presetClass="exit" presetSubtype="2" fill="hold" grpId="1" nodeType="withEffect">
                                  <p:stCondLst>
                                    <p:cond delay="0"/>
                                  </p:stCondLst>
                                  <p:childTnLst>
                                    <p:anim calcmode="lin" valueType="num">
                                      <p:cBhvr additive="base">
                                        <p:cTn id="20" dur="500"/>
                                        <p:tgtEl>
                                          <p:spTgt spid="3">
                                            <p:txEl>
                                              <p:pRg st="2" end="2"/>
                                            </p:txEl>
                                          </p:spTgt>
                                        </p:tgtEl>
                                        <p:attrNameLst>
                                          <p:attrName>ppt_x</p:attrName>
                                        </p:attrNameLst>
                                      </p:cBhvr>
                                      <p:tavLst>
                                        <p:tav tm="0">
                                          <p:val>
                                            <p:strVal val="ppt_x"/>
                                          </p:val>
                                        </p:tav>
                                        <p:tav tm="100000">
                                          <p:val>
                                            <p:strVal val="1+ppt_w/2"/>
                                          </p:val>
                                        </p:tav>
                                      </p:tavLst>
                                    </p:anim>
                                    <p:anim calcmode="lin" valueType="num">
                                      <p:cBhvr additive="base">
                                        <p:cTn id="21" dur="500"/>
                                        <p:tgtEl>
                                          <p:spTgt spid="3">
                                            <p:txEl>
                                              <p:pRg st="2" end="2"/>
                                            </p:txEl>
                                          </p:spTgt>
                                        </p:tgtEl>
                                        <p:attrNameLst>
                                          <p:attrName>ppt_y</p:attrName>
                                        </p:attrNameLst>
                                      </p:cBhvr>
                                      <p:tavLst>
                                        <p:tav tm="0">
                                          <p:val>
                                            <p:strVal val="ppt_y"/>
                                          </p:val>
                                        </p:tav>
                                        <p:tav tm="100000">
                                          <p:val>
                                            <p:strVal val="ppt_y"/>
                                          </p:val>
                                        </p:tav>
                                      </p:tavLst>
                                    </p:anim>
                                    <p:set>
                                      <p:cBhvr>
                                        <p:cTn id="22"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 calcmode="lin" valueType="num">
                                      <p:cBhvr additive="base">
                                        <p:cTn id="27" dur="5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 calcmode="lin" valueType="num">
                                      <p:cBhvr additive="base">
                                        <p:cTn id="33" dur="5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11"/>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9">
                                            <p:txEl>
                                              <p:pRg st="3" end="3"/>
                                            </p:txEl>
                                          </p:spTgt>
                                        </p:tgtEl>
                                        <p:attrNameLst>
                                          <p:attrName>style.visibility</p:attrName>
                                        </p:attrNameLst>
                                      </p:cBhvr>
                                      <p:to>
                                        <p:strVal val="visible"/>
                                      </p:to>
                                    </p:set>
                                    <p:anim calcmode="lin" valueType="num">
                                      <p:cBhvr additive="base">
                                        <p:cTn id="48" dur="50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0A04F1-841E-479B-8C63-1E8E9F51E267}"/>
              </a:ext>
            </a:extLst>
          </p:cNvPr>
          <p:cNvSpPr>
            <a:spLocks noGrp="1"/>
          </p:cNvSpPr>
          <p:nvPr>
            <p:ph type="title"/>
          </p:nvPr>
        </p:nvSpPr>
        <p:spPr/>
        <p:txBody>
          <a:bodyPr/>
          <a:lstStyle/>
          <a:p>
            <a:r>
              <a:rPr lang="fr-FR" dirty="0"/>
              <a:t>L’accident de </a:t>
            </a:r>
            <a:r>
              <a:rPr lang="fr-FR" dirty="0" err="1"/>
              <a:t>desaturation</a:t>
            </a:r>
            <a:r>
              <a:rPr lang="fr-FR" dirty="0"/>
              <a:t> – l’</a:t>
            </a:r>
            <a:r>
              <a:rPr lang="fr-FR" dirty="0" err="1"/>
              <a:t>add</a:t>
            </a:r>
            <a:endParaRPr lang="fr-FR" dirty="0"/>
          </a:p>
        </p:txBody>
      </p:sp>
      <p:sp>
        <p:nvSpPr>
          <p:cNvPr id="3" name="Espace réservé du contenu 2">
            <a:extLst>
              <a:ext uri="{FF2B5EF4-FFF2-40B4-BE49-F238E27FC236}">
                <a16:creationId xmlns:a16="http://schemas.microsoft.com/office/drawing/2014/main" id="{5AFD09C0-D434-41AA-8992-DE73C5D8EB5E}"/>
              </a:ext>
            </a:extLst>
          </p:cNvPr>
          <p:cNvSpPr>
            <a:spLocks noGrp="1"/>
          </p:cNvSpPr>
          <p:nvPr>
            <p:ph idx="1"/>
          </p:nvPr>
        </p:nvSpPr>
        <p:spPr>
          <a:xfrm>
            <a:off x="0" y="1853754"/>
            <a:ext cx="12191999" cy="4199727"/>
          </a:xfrm>
        </p:spPr>
        <p:txBody>
          <a:bodyPr/>
          <a:lstStyle/>
          <a:p>
            <a:r>
              <a:rPr lang="fr-FR" sz="2300" dirty="0"/>
              <a:t>Il existe deux catégories d’ADD, défini par la localisation des bulles:</a:t>
            </a:r>
          </a:p>
          <a:p>
            <a:endParaRPr lang="fr-FR" sz="2200" dirty="0"/>
          </a:p>
          <a:p>
            <a:pPr lvl="2"/>
            <a:r>
              <a:rPr lang="fr-FR" sz="2200" dirty="0"/>
              <a:t>L’ADD de type 1 :  Les bulles sont localisées dans les articulations, la peau ou les liquides lymphatique. Elles sont responsable d’accidents « moins grave », qu’on appelle puces, moutons, </a:t>
            </a:r>
            <a:r>
              <a:rPr lang="fr-FR" sz="2200" dirty="0" err="1"/>
              <a:t>bends</a:t>
            </a:r>
            <a:r>
              <a:rPr lang="fr-FR" sz="2200" dirty="0"/>
              <a:t> …</a:t>
            </a:r>
          </a:p>
          <a:p>
            <a:pPr lvl="2"/>
            <a:r>
              <a:rPr lang="fr-FR" sz="2200" dirty="0"/>
              <a:t>L’ADD de type 2 : Les bulles sont localisées dans la moelle épinière (</a:t>
            </a:r>
            <a:r>
              <a:rPr lang="fr-FR" sz="2200" dirty="0" err="1"/>
              <a:t>médulaire</a:t>
            </a:r>
            <a:r>
              <a:rPr lang="fr-FR" sz="2200" dirty="0"/>
              <a:t>), le cerveau (cérébrale) ou l’</a:t>
            </a:r>
            <a:r>
              <a:rPr lang="fr-FR" sz="2200" dirty="0" err="1"/>
              <a:t>oreil</a:t>
            </a:r>
            <a:r>
              <a:rPr lang="fr-FR" sz="2200" dirty="0"/>
              <a:t> interne (</a:t>
            </a:r>
            <a:r>
              <a:rPr lang="fr-FR" sz="2200" dirty="0" err="1"/>
              <a:t>chocleo</a:t>
            </a:r>
            <a:r>
              <a:rPr lang="fr-FR" sz="2200" dirty="0"/>
              <a:t>-vestibulaire)</a:t>
            </a:r>
          </a:p>
        </p:txBody>
      </p:sp>
    </p:spTree>
    <p:extLst>
      <p:ext uri="{BB962C8B-B14F-4D97-AF65-F5344CB8AC3E}">
        <p14:creationId xmlns:p14="http://schemas.microsoft.com/office/powerpoint/2010/main" val="8961688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L’accident de désaturation - add</a:t>
            </a:r>
          </a:p>
        </p:txBody>
      </p:sp>
      <p:sp>
        <p:nvSpPr>
          <p:cNvPr id="3" name="Espace réservé du contenu 2"/>
          <p:cNvSpPr>
            <a:spLocks noGrp="1"/>
          </p:cNvSpPr>
          <p:nvPr>
            <p:ph idx="1"/>
          </p:nvPr>
        </p:nvSpPr>
        <p:spPr>
          <a:xfrm>
            <a:off x="14322" y="1853754"/>
            <a:ext cx="12191999" cy="4269460"/>
          </a:xfrm>
        </p:spPr>
        <p:txBody>
          <a:bodyPr>
            <a:normAutofit/>
          </a:bodyPr>
          <a:lstStyle/>
          <a:p>
            <a:r>
              <a:rPr lang="fr-FR" sz="2400" u="sng" dirty="0"/>
              <a:t>Facteurs favorisants et comportements à adopter:</a:t>
            </a:r>
          </a:p>
          <a:p>
            <a:r>
              <a:rPr lang="fr-FR" sz="2400" dirty="0"/>
              <a:t>Il faut savoir que la phase de désaturation s’étale jusqu’à 24 heures après le début de la remontée, mais que plus de 50% des accidents se déclarent dans les deux heures qui suivent la sortie de l’eau.</a:t>
            </a:r>
          </a:p>
          <a:p>
            <a:r>
              <a:rPr lang="fr-FR" sz="2400" dirty="0"/>
              <a:t>Les plongées avec un profil inversé ou yo-yo crées plus de bulles,  ainsi que les plongées consécutives.</a:t>
            </a:r>
          </a:p>
          <a:p>
            <a:r>
              <a:rPr lang="fr-FR" sz="2400" dirty="0"/>
              <a:t>Le froid, les plongées à effort et la déshydratation sont aussi des facteurs favorisants.</a:t>
            </a:r>
          </a:p>
          <a:p>
            <a:endParaRPr lang="fr-FR" sz="2400" dirty="0"/>
          </a:p>
        </p:txBody>
      </p:sp>
      <p:pic>
        <p:nvPicPr>
          <p:cNvPr id="5" name="Image 4"/>
          <p:cNvPicPr>
            <a:picLocks noChangeAspect="1"/>
          </p:cNvPicPr>
          <p:nvPr/>
        </p:nvPicPr>
        <p:blipFill>
          <a:blip r:embed="rId3"/>
          <a:stretch>
            <a:fillRect/>
          </a:stretch>
        </p:blipFill>
        <p:spPr>
          <a:xfrm>
            <a:off x="0" y="0"/>
            <a:ext cx="12192000" cy="6858000"/>
          </a:xfrm>
          <a:prstGeom prst="rect">
            <a:avLst/>
          </a:prstGeom>
        </p:spPr>
      </p:pic>
      <p:sp>
        <p:nvSpPr>
          <p:cNvPr id="6" name="Espace réservé du contenu 2"/>
          <p:cNvSpPr txBox="1">
            <a:spLocks/>
          </p:cNvSpPr>
          <p:nvPr/>
        </p:nvSpPr>
        <p:spPr>
          <a:xfrm>
            <a:off x="16934" y="1870847"/>
            <a:ext cx="12191999" cy="434505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fr-FR" sz="2400" u="sng" dirty="0"/>
              <a:t>Facteurs favorisants et comportements à adopter:</a:t>
            </a:r>
            <a:endParaRPr lang="fr-FR" sz="2400" dirty="0"/>
          </a:p>
          <a:p>
            <a:r>
              <a:rPr lang="fr-FR" sz="2400" dirty="0"/>
              <a:t>Il est aussi important de tenir compte des facteurs favorisants suivants:</a:t>
            </a:r>
          </a:p>
          <a:p>
            <a:pPr marL="0" indent="0">
              <a:buNone/>
            </a:pPr>
            <a:r>
              <a:rPr lang="fr-FR" sz="2400" dirty="0">
                <a:solidFill>
                  <a:srgbClr val="C00000"/>
                </a:solidFill>
              </a:rPr>
              <a:t>- </a:t>
            </a:r>
            <a:r>
              <a:rPr lang="fr-FR" sz="2400" dirty="0"/>
              <a:t> Mauvaise forme physique, stress, poids</a:t>
            </a:r>
          </a:p>
          <a:p>
            <a:pPr>
              <a:buFontTx/>
              <a:buChar char="-"/>
            </a:pPr>
            <a:r>
              <a:rPr lang="fr-FR" sz="2400" dirty="0"/>
              <a:t>Age &gt;40 </a:t>
            </a:r>
          </a:p>
          <a:p>
            <a:pPr>
              <a:buFontTx/>
              <a:buChar char="-"/>
            </a:pPr>
            <a:r>
              <a:rPr lang="fr-FR" sz="2400" dirty="0"/>
              <a:t> Plus de 10 ans de plongées</a:t>
            </a:r>
          </a:p>
          <a:p>
            <a:pPr>
              <a:buFontTx/>
              <a:buChar char="-"/>
            </a:pPr>
            <a:r>
              <a:rPr lang="fr-FR" sz="2400" dirty="0"/>
              <a:t>Mauvaise hygiène de vie</a:t>
            </a:r>
          </a:p>
          <a:p>
            <a:pPr>
              <a:buFontTx/>
              <a:buChar char="-"/>
            </a:pPr>
            <a:r>
              <a:rPr lang="fr-FR" sz="2400" dirty="0"/>
              <a:t>Antécédant de maladie grave</a:t>
            </a:r>
          </a:p>
          <a:p>
            <a:pPr>
              <a:buFontTx/>
              <a:buChar char="-"/>
            </a:pPr>
            <a:r>
              <a:rPr lang="fr-FR" sz="2400" dirty="0"/>
              <a:t>Pas plongée depuis longtemps</a:t>
            </a:r>
          </a:p>
        </p:txBody>
      </p:sp>
    </p:spTree>
    <p:extLst>
      <p:ext uri="{BB962C8B-B14F-4D97-AF65-F5344CB8AC3E}">
        <p14:creationId xmlns:p14="http://schemas.microsoft.com/office/powerpoint/2010/main" val="9857715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fade">
                                      <p:cBhvr>
                                        <p:cTn id="37" dur="500"/>
                                        <p:tgtEl>
                                          <p:spTgt spid="6">
                                            <p:txEl>
                                              <p:pRg st="1" end="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Effect transition="in" filter="fade">
                                      <p:cBhvr>
                                        <p:cTn id="40" dur="500"/>
                                        <p:tgtEl>
                                          <p:spTgt spid="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animEffect transition="in" filter="fade">
                                      <p:cBhvr>
                                        <p:cTn id="45" dur="500"/>
                                        <p:tgtEl>
                                          <p:spTgt spid="6">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xEl>
                                              <p:pRg st="3" end="3"/>
                                            </p:txEl>
                                          </p:spTgt>
                                        </p:tgtEl>
                                        <p:attrNameLst>
                                          <p:attrName>style.visibility</p:attrName>
                                        </p:attrNameLst>
                                      </p:cBhvr>
                                      <p:to>
                                        <p:strVal val="visible"/>
                                      </p:to>
                                    </p:set>
                                    <p:animEffect transition="in" filter="fade">
                                      <p:cBhvr>
                                        <p:cTn id="50" dur="500"/>
                                        <p:tgtEl>
                                          <p:spTgt spid="6">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
                                            <p:txEl>
                                              <p:pRg st="4" end="4"/>
                                            </p:txEl>
                                          </p:spTgt>
                                        </p:tgtEl>
                                        <p:attrNameLst>
                                          <p:attrName>style.visibility</p:attrName>
                                        </p:attrNameLst>
                                      </p:cBhvr>
                                      <p:to>
                                        <p:strVal val="visible"/>
                                      </p:to>
                                    </p:set>
                                    <p:animEffect transition="in" filter="fade">
                                      <p:cBhvr>
                                        <p:cTn id="55" dur="500"/>
                                        <p:tgtEl>
                                          <p:spTgt spid="6">
                                            <p:txEl>
                                              <p:pRg st="4" end="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6">
                                            <p:txEl>
                                              <p:pRg st="5" end="5"/>
                                            </p:txEl>
                                          </p:spTgt>
                                        </p:tgtEl>
                                        <p:attrNameLst>
                                          <p:attrName>style.visibility</p:attrName>
                                        </p:attrNameLst>
                                      </p:cBhvr>
                                      <p:to>
                                        <p:strVal val="visible"/>
                                      </p:to>
                                    </p:set>
                                    <p:animEffect transition="in" filter="fade">
                                      <p:cBhvr>
                                        <p:cTn id="60" dur="500"/>
                                        <p:tgtEl>
                                          <p:spTgt spid="6">
                                            <p:txEl>
                                              <p:pRg st="5" end="5"/>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
                                            <p:txEl>
                                              <p:pRg st="6" end="6"/>
                                            </p:txEl>
                                          </p:spTgt>
                                        </p:tgtEl>
                                        <p:attrNameLst>
                                          <p:attrName>style.visibility</p:attrName>
                                        </p:attrNameLst>
                                      </p:cBhvr>
                                      <p:to>
                                        <p:strVal val="visible"/>
                                      </p:to>
                                    </p:set>
                                    <p:animEffect transition="in" filter="fade">
                                      <p:cBhvr>
                                        <p:cTn id="65" dur="500"/>
                                        <p:tgtEl>
                                          <p:spTgt spid="6">
                                            <p:txEl>
                                              <p:pRg st="6" end="6"/>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6">
                                            <p:txEl>
                                              <p:pRg st="7" end="7"/>
                                            </p:txEl>
                                          </p:spTgt>
                                        </p:tgtEl>
                                        <p:attrNameLst>
                                          <p:attrName>style.visibility</p:attrName>
                                        </p:attrNameLst>
                                      </p:cBhvr>
                                      <p:to>
                                        <p:strVal val="visible"/>
                                      </p:to>
                                    </p:set>
                                    <p:animEffect transition="in" filter="fade">
                                      <p:cBhvr>
                                        <p:cTn id="70"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L’accident de désaturation - add</a:t>
            </a:r>
          </a:p>
        </p:txBody>
      </p:sp>
      <p:sp>
        <p:nvSpPr>
          <p:cNvPr id="3" name="Espace réservé du contenu 2"/>
          <p:cNvSpPr>
            <a:spLocks noGrp="1"/>
          </p:cNvSpPr>
          <p:nvPr>
            <p:ph idx="1"/>
          </p:nvPr>
        </p:nvSpPr>
        <p:spPr>
          <a:xfrm>
            <a:off x="0" y="1853754"/>
            <a:ext cx="12191999" cy="4259179"/>
          </a:xfrm>
        </p:spPr>
        <p:txBody>
          <a:bodyPr>
            <a:normAutofit/>
          </a:bodyPr>
          <a:lstStyle/>
          <a:p>
            <a:r>
              <a:rPr lang="fr-FR" sz="2400" u="sng" dirty="0"/>
              <a:t>Facteurs favorisants et comportements à adopter:</a:t>
            </a:r>
          </a:p>
          <a:p>
            <a:r>
              <a:rPr lang="fr-FR" sz="2400" dirty="0"/>
              <a:t>Eviter les mises en pression thoracique après la plongées, et le Valsalva à la remontée ou au palier</a:t>
            </a:r>
          </a:p>
          <a:p>
            <a:r>
              <a:rPr lang="fr-FR" sz="2400" dirty="0"/>
              <a:t>Pas de montée en altitude (6h) ou d’avion (12 à 24h) (les cabines sont pressurisées à 0,8 bar, soit l’équivalent de 2 000 mètres d’altitude)</a:t>
            </a:r>
          </a:p>
          <a:p>
            <a:r>
              <a:rPr lang="fr-FR" sz="2400" dirty="0"/>
              <a:t>Pas d’apnée (6h)</a:t>
            </a:r>
          </a:p>
          <a:p>
            <a:r>
              <a:rPr lang="fr-FR" sz="2400" dirty="0"/>
              <a:t>Pas de sport (2h)</a:t>
            </a:r>
          </a:p>
          <a:p>
            <a:r>
              <a:rPr lang="fr-FR" sz="2400" dirty="0"/>
              <a:t>Pas d’alcool</a:t>
            </a:r>
          </a:p>
          <a:p>
            <a:pPr marL="0" indent="0">
              <a:buNone/>
            </a:pPr>
            <a:endParaRPr lang="fr-FR" sz="2400" dirty="0"/>
          </a:p>
        </p:txBody>
      </p:sp>
    </p:spTree>
    <p:extLst>
      <p:ext uri="{BB962C8B-B14F-4D97-AF65-F5344CB8AC3E}">
        <p14:creationId xmlns:p14="http://schemas.microsoft.com/office/powerpoint/2010/main" val="5226396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Moyens de calcul de sa </a:t>
            </a:r>
            <a:r>
              <a:rPr lang="fr-FR" dirty="0" err="1"/>
              <a:t>dEcompression</a:t>
            </a:r>
            <a:endParaRPr lang="fr-FR" dirty="0"/>
          </a:p>
        </p:txBody>
      </p:sp>
      <p:sp>
        <p:nvSpPr>
          <p:cNvPr id="3" name="Espace réservé du contenu 2"/>
          <p:cNvSpPr>
            <a:spLocks noGrp="1"/>
          </p:cNvSpPr>
          <p:nvPr>
            <p:ph idx="1"/>
          </p:nvPr>
        </p:nvSpPr>
        <p:spPr/>
        <p:txBody>
          <a:bodyPr/>
          <a:lstStyle/>
          <a:p>
            <a:r>
              <a:rPr lang="fr-FR" dirty="0"/>
              <a:t>Tables: principe, av-</a:t>
            </a:r>
            <a:r>
              <a:rPr lang="fr-FR" dirty="0" err="1"/>
              <a:t>inc</a:t>
            </a:r>
            <a:r>
              <a:rPr lang="fr-FR" dirty="0"/>
              <a:t>, fonctionnement, </a:t>
            </a:r>
            <a:r>
              <a:rPr lang="fr-FR" dirty="0" err="1"/>
              <a:t>procedures</a:t>
            </a:r>
            <a:r>
              <a:rPr lang="fr-FR" dirty="0"/>
              <a:t> </a:t>
            </a:r>
            <a:r>
              <a:rPr lang="fr-FR" dirty="0" err="1"/>
              <a:t>spe</a:t>
            </a:r>
            <a:endParaRPr lang="fr-FR" dirty="0"/>
          </a:p>
          <a:p>
            <a:r>
              <a:rPr lang="fr-FR" dirty="0"/>
              <a:t>Ordi: fonctionnement, av-</a:t>
            </a:r>
            <a:r>
              <a:rPr lang="fr-FR" dirty="0" err="1"/>
              <a:t>inc</a:t>
            </a:r>
            <a:endParaRPr lang="fr-FR" dirty="0"/>
          </a:p>
        </p:txBody>
      </p:sp>
    </p:spTree>
    <p:extLst>
      <p:ext uri="{BB962C8B-B14F-4D97-AF65-F5344CB8AC3E}">
        <p14:creationId xmlns:p14="http://schemas.microsoft.com/office/powerpoint/2010/main" val="17020290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Ordinateur</a:t>
            </a:r>
          </a:p>
        </p:txBody>
      </p:sp>
      <p:sp>
        <p:nvSpPr>
          <p:cNvPr id="4" name="Espace réservé du contenu 2"/>
          <p:cNvSpPr txBox="1">
            <a:spLocks/>
          </p:cNvSpPr>
          <p:nvPr/>
        </p:nvSpPr>
        <p:spPr>
          <a:xfrm>
            <a:off x="0" y="1862379"/>
            <a:ext cx="6111240" cy="425748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fr-FR" sz="2400" u="sng" dirty="0"/>
              <a:t>Prérequis</a:t>
            </a:r>
            <a:r>
              <a:rPr lang="fr-FR" sz="2400" dirty="0"/>
              <a:t>: Dissolution</a:t>
            </a:r>
          </a:p>
          <a:p>
            <a:pPr algn="just"/>
            <a:r>
              <a:rPr lang="fr-FR" sz="2400" u="sng" dirty="0"/>
              <a:t>Objectifs</a:t>
            </a:r>
            <a:r>
              <a:rPr lang="fr-FR" sz="2400" dirty="0"/>
              <a:t>:  Comprendre les informations données par notre ordinateur et avoir des critères de choix pour un éventuel premier achat</a:t>
            </a:r>
          </a:p>
          <a:p>
            <a:pPr algn="just"/>
            <a:r>
              <a:rPr lang="fr-FR" sz="2400" u="sng" dirty="0"/>
              <a:t>Justification</a:t>
            </a:r>
            <a:r>
              <a:rPr lang="fr-FR" sz="2400" dirty="0"/>
              <a:t>: Ordinateur obligatoire pour l’autonomie</a:t>
            </a:r>
          </a:p>
        </p:txBody>
      </p:sp>
      <p:sp>
        <p:nvSpPr>
          <p:cNvPr id="5" name="Espace réservé du contenu 2"/>
          <p:cNvSpPr txBox="1">
            <a:spLocks/>
          </p:cNvSpPr>
          <p:nvPr/>
        </p:nvSpPr>
        <p:spPr>
          <a:xfrm>
            <a:off x="6111240" y="1853754"/>
            <a:ext cx="6111240" cy="425748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endParaRPr lang="fr-FR" sz="2400" u="sng" dirty="0"/>
          </a:p>
          <a:p>
            <a:pPr lvl="3"/>
            <a:r>
              <a:rPr lang="fr-FR" sz="2400" dirty="0"/>
              <a:t>I – Rôle et fonctionnement</a:t>
            </a:r>
          </a:p>
          <a:p>
            <a:pPr lvl="3"/>
            <a:endParaRPr lang="fr-FR" sz="2400" dirty="0"/>
          </a:p>
          <a:p>
            <a:pPr lvl="3"/>
            <a:r>
              <a:rPr lang="fr-FR" sz="2400" dirty="0"/>
              <a:t>II – Les principales informations</a:t>
            </a:r>
          </a:p>
          <a:p>
            <a:pPr lvl="3"/>
            <a:endParaRPr lang="fr-FR" sz="2400" dirty="0"/>
          </a:p>
          <a:p>
            <a:pPr lvl="3"/>
            <a:r>
              <a:rPr lang="fr-FR" sz="2400" dirty="0"/>
              <a:t>III – Informations supplémentaires 	et autres critères de choix</a:t>
            </a:r>
          </a:p>
          <a:p>
            <a:pPr marL="1371600" lvl="3" indent="0">
              <a:buNone/>
            </a:pPr>
            <a:endParaRPr lang="fr-FR" sz="2400" dirty="0"/>
          </a:p>
        </p:txBody>
      </p:sp>
    </p:spTree>
    <p:extLst>
      <p:ext uri="{BB962C8B-B14F-4D97-AF65-F5344CB8AC3E}">
        <p14:creationId xmlns:p14="http://schemas.microsoft.com/office/powerpoint/2010/main" val="37964157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Ordinateur</a:t>
            </a:r>
            <a:br>
              <a:rPr lang="fr-FR" dirty="0"/>
            </a:br>
            <a:r>
              <a:rPr lang="fr-FR" sz="2400" dirty="0"/>
              <a:t>Rôles et fonctionnements</a:t>
            </a:r>
            <a:endParaRPr lang="fr-FR" dirty="0"/>
          </a:p>
        </p:txBody>
      </p:sp>
      <p:sp>
        <p:nvSpPr>
          <p:cNvPr id="3" name="Espace réservé du contenu 2"/>
          <p:cNvSpPr>
            <a:spLocks noGrp="1"/>
          </p:cNvSpPr>
          <p:nvPr>
            <p:ph idx="1"/>
          </p:nvPr>
        </p:nvSpPr>
        <p:spPr>
          <a:xfrm>
            <a:off x="0" y="1853754"/>
            <a:ext cx="8409212" cy="4253132"/>
          </a:xfrm>
        </p:spPr>
        <p:txBody>
          <a:bodyPr>
            <a:normAutofit/>
          </a:bodyPr>
          <a:lstStyle/>
          <a:p>
            <a:r>
              <a:rPr lang="fr-FR" sz="2400" u="sng" dirty="0"/>
              <a:t>Rôles et fonctionnement:</a:t>
            </a:r>
          </a:p>
          <a:p>
            <a:r>
              <a:rPr lang="fr-FR" sz="2400" dirty="0"/>
              <a:t>Le rôle premier d’un ordinateur est de calculer la décompression ou le temps avant décompression d’une plongée, ainsi que de surveiller ses paramètres de plongée.</a:t>
            </a:r>
          </a:p>
          <a:p>
            <a:r>
              <a:rPr lang="fr-FR" sz="2400" dirty="0"/>
              <a:t>Pour cela l’ordinateur relève à intervalle régulier la profondeur actuelle et le temps de plongée, ainsi que la température de l’eau.</a:t>
            </a:r>
          </a:p>
        </p:txBody>
      </p:sp>
      <p:pic>
        <p:nvPicPr>
          <p:cNvPr id="5" name="Image 4"/>
          <p:cNvPicPr>
            <a:picLocks noChangeAspect="1"/>
          </p:cNvPicPr>
          <p:nvPr/>
        </p:nvPicPr>
        <p:blipFill rotWithShape="1">
          <a:blip r:embed="rId3"/>
          <a:srcRect l="16552" t="4020" r="10621" b="3839"/>
          <a:stretch/>
        </p:blipFill>
        <p:spPr>
          <a:xfrm>
            <a:off x="8409213" y="1853754"/>
            <a:ext cx="3782788" cy="4253132"/>
          </a:xfrm>
          <a:prstGeom prst="rect">
            <a:avLst/>
          </a:prstGeom>
        </p:spPr>
      </p:pic>
    </p:spTree>
    <p:extLst>
      <p:ext uri="{BB962C8B-B14F-4D97-AF65-F5344CB8AC3E}">
        <p14:creationId xmlns:p14="http://schemas.microsoft.com/office/powerpoint/2010/main" val="31122831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Ordinateur</a:t>
            </a:r>
            <a:br>
              <a:rPr lang="fr-FR" dirty="0"/>
            </a:br>
            <a:r>
              <a:rPr lang="fr-FR" sz="2400" dirty="0"/>
              <a:t>Rôles et fonctionnements</a:t>
            </a:r>
            <a:endParaRPr lang="fr-FR" dirty="0"/>
          </a:p>
        </p:txBody>
      </p:sp>
      <p:sp>
        <p:nvSpPr>
          <p:cNvPr id="3" name="Espace réservé du contenu 2"/>
          <p:cNvSpPr>
            <a:spLocks noGrp="1"/>
          </p:cNvSpPr>
          <p:nvPr>
            <p:ph idx="1"/>
          </p:nvPr>
        </p:nvSpPr>
        <p:spPr>
          <a:xfrm>
            <a:off x="0" y="1853754"/>
            <a:ext cx="7870371" cy="4318446"/>
          </a:xfrm>
        </p:spPr>
        <p:txBody>
          <a:bodyPr>
            <a:normAutofit/>
          </a:bodyPr>
          <a:lstStyle/>
          <a:p>
            <a:r>
              <a:rPr lang="fr-FR" sz="2400" u="sng" dirty="0"/>
              <a:t>Les informations fournis:</a:t>
            </a:r>
          </a:p>
          <a:p>
            <a:r>
              <a:rPr lang="fr-FR" sz="2400" dirty="0"/>
              <a:t>Les trois informations obligatoirement fournis par votre ordinateur sont:</a:t>
            </a:r>
          </a:p>
          <a:p>
            <a:pPr marL="0" indent="0">
              <a:buNone/>
            </a:pPr>
            <a:r>
              <a:rPr lang="fr-FR" sz="2400" dirty="0"/>
              <a:t>	- La profondeur actuelle</a:t>
            </a:r>
          </a:p>
          <a:p>
            <a:pPr marL="0" indent="0">
              <a:buNone/>
            </a:pPr>
            <a:r>
              <a:rPr lang="fr-FR" sz="2400" dirty="0"/>
              <a:t>	- Le temps de plongée</a:t>
            </a:r>
          </a:p>
          <a:p>
            <a:pPr marL="0" indent="0">
              <a:buNone/>
            </a:pPr>
            <a:r>
              <a:rPr lang="fr-FR" sz="2400" dirty="0"/>
              <a:t>	- Le temps restant avant palier (No </a:t>
            </a:r>
            <a:r>
              <a:rPr lang="fr-FR" sz="2400" dirty="0" err="1"/>
              <a:t>Dec</a:t>
            </a:r>
            <a:r>
              <a:rPr lang="fr-FR" sz="2400" dirty="0"/>
              <a:t> Time), qui est remplacé par la DTR (durée totale de remonte) quand les premiers </a:t>
            </a:r>
            <a:r>
              <a:rPr lang="fr-FR" sz="2400" b="1" dirty="0"/>
              <a:t>paliers obligatoires </a:t>
            </a:r>
            <a:r>
              <a:rPr lang="fr-FR" sz="2400" dirty="0"/>
              <a:t>apparaissent.</a:t>
            </a:r>
          </a:p>
          <a:p>
            <a:endParaRPr lang="fr-FR" sz="2400" dirty="0"/>
          </a:p>
        </p:txBody>
      </p:sp>
      <p:pic>
        <p:nvPicPr>
          <p:cNvPr id="4" name="Image 3"/>
          <p:cNvPicPr>
            <a:picLocks noChangeAspect="1"/>
          </p:cNvPicPr>
          <p:nvPr/>
        </p:nvPicPr>
        <p:blipFill rotWithShape="1">
          <a:blip r:embed="rId3"/>
          <a:srcRect l="11059" t="4020" r="9854" b="3455"/>
          <a:stretch/>
        </p:blipFill>
        <p:spPr>
          <a:xfrm>
            <a:off x="8409212" y="1852818"/>
            <a:ext cx="3782788" cy="4254068"/>
          </a:xfrm>
          <a:prstGeom prst="rect">
            <a:avLst/>
          </a:prstGeom>
        </p:spPr>
      </p:pic>
      <p:sp>
        <p:nvSpPr>
          <p:cNvPr id="5" name="Rectangle 4"/>
          <p:cNvSpPr/>
          <p:nvPr/>
        </p:nvSpPr>
        <p:spPr>
          <a:xfrm>
            <a:off x="9486899" y="3151415"/>
            <a:ext cx="996043" cy="63681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6" name="Rectangle 5"/>
          <p:cNvSpPr/>
          <p:nvPr/>
        </p:nvSpPr>
        <p:spPr>
          <a:xfrm>
            <a:off x="10156782" y="3898207"/>
            <a:ext cx="996043" cy="63681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
        <p:nvSpPr>
          <p:cNvPr id="7" name="Rectangle 6"/>
          <p:cNvSpPr/>
          <p:nvPr/>
        </p:nvSpPr>
        <p:spPr>
          <a:xfrm>
            <a:off x="10482942" y="4547029"/>
            <a:ext cx="813707" cy="57151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38100">
                <a:solidFill>
                  <a:schemeClr val="tx1"/>
                </a:solidFill>
              </a:ln>
            </a:endParaRPr>
          </a:p>
        </p:txBody>
      </p:sp>
    </p:spTree>
    <p:extLst>
      <p:ext uri="{BB962C8B-B14F-4D97-AF65-F5344CB8AC3E}">
        <p14:creationId xmlns:p14="http://schemas.microsoft.com/office/powerpoint/2010/main" val="16855063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La compressibilité de l’air</a:t>
            </a:r>
          </a:p>
        </p:txBody>
      </p:sp>
      <p:sp>
        <p:nvSpPr>
          <p:cNvPr id="4" name="Espace réservé du contenu 2"/>
          <p:cNvSpPr txBox="1">
            <a:spLocks/>
          </p:cNvSpPr>
          <p:nvPr/>
        </p:nvSpPr>
        <p:spPr>
          <a:xfrm>
            <a:off x="0" y="1854199"/>
            <a:ext cx="6090557" cy="4285343"/>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fr-FR" sz="2400" u="sng" dirty="0"/>
              <a:t>Prérequis</a:t>
            </a:r>
            <a:r>
              <a:rPr lang="fr-FR" sz="2400" dirty="0"/>
              <a:t>: Pression volume</a:t>
            </a:r>
          </a:p>
          <a:p>
            <a:pPr algn="just"/>
            <a:r>
              <a:rPr lang="fr-FR" sz="2400" u="sng" dirty="0"/>
              <a:t>Objectifs</a:t>
            </a:r>
            <a:r>
              <a:rPr lang="fr-FR" sz="2400" dirty="0"/>
              <a:t>: comprendre comment l’air est compressible, et quels sont les conséquences physiologique de la respiration d’air compressé</a:t>
            </a:r>
          </a:p>
          <a:p>
            <a:pPr algn="just"/>
            <a:r>
              <a:rPr lang="fr-FR" sz="2400" u="sng" dirty="0"/>
              <a:t>Justification</a:t>
            </a:r>
            <a:r>
              <a:rPr lang="fr-FR" sz="2400" dirty="0"/>
              <a:t>: En plongée nous sommes en permanence en train de respirer de l’air compressé</a:t>
            </a:r>
          </a:p>
        </p:txBody>
      </p:sp>
      <p:sp>
        <p:nvSpPr>
          <p:cNvPr id="5" name="Espace réservé du contenu 2"/>
          <p:cNvSpPr txBox="1">
            <a:spLocks/>
          </p:cNvSpPr>
          <p:nvPr/>
        </p:nvSpPr>
        <p:spPr>
          <a:xfrm>
            <a:off x="6776357" y="1853754"/>
            <a:ext cx="5415643" cy="425748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fr-FR" sz="2400" dirty="0"/>
              <a:t>I – La compressibilité - pression, volume  	et quantité de molécules</a:t>
            </a:r>
          </a:p>
          <a:p>
            <a:endParaRPr lang="fr-FR" sz="2400" dirty="0"/>
          </a:p>
          <a:p>
            <a:r>
              <a:rPr lang="fr-FR" sz="2400" dirty="0"/>
              <a:t>II – Consommation</a:t>
            </a:r>
          </a:p>
          <a:p>
            <a:endParaRPr lang="fr-FR" sz="2400" dirty="0"/>
          </a:p>
          <a:p>
            <a:r>
              <a:rPr lang="fr-FR" sz="2400" dirty="0"/>
              <a:t>III – Pression partielle d’un gaz</a:t>
            </a:r>
          </a:p>
          <a:p>
            <a:endParaRPr lang="fr-FR" sz="2400" dirty="0"/>
          </a:p>
        </p:txBody>
      </p:sp>
    </p:spTree>
    <p:extLst>
      <p:ext uri="{BB962C8B-B14F-4D97-AF65-F5344CB8AC3E}">
        <p14:creationId xmlns:p14="http://schemas.microsoft.com/office/powerpoint/2010/main" val="13398992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ORDINATEUR</a:t>
            </a:r>
          </a:p>
        </p:txBody>
      </p:sp>
      <p:sp>
        <p:nvSpPr>
          <p:cNvPr id="3" name="Espace réservé du contenu 2"/>
          <p:cNvSpPr>
            <a:spLocks noGrp="1"/>
          </p:cNvSpPr>
          <p:nvPr>
            <p:ph idx="1"/>
          </p:nvPr>
        </p:nvSpPr>
        <p:spPr>
          <a:xfrm>
            <a:off x="0" y="1853754"/>
            <a:ext cx="12192000" cy="4253132"/>
          </a:xfrm>
        </p:spPr>
        <p:txBody>
          <a:bodyPr>
            <a:normAutofit/>
          </a:bodyPr>
          <a:lstStyle/>
          <a:p>
            <a:r>
              <a:rPr lang="fr-FR" sz="2400" u="sng" dirty="0"/>
              <a:t>Presque tous les ordis intègrent:</a:t>
            </a:r>
          </a:p>
          <a:p>
            <a:pPr marL="0" indent="0">
              <a:buNone/>
            </a:pPr>
            <a:r>
              <a:rPr lang="fr-FR" sz="2400" dirty="0"/>
              <a:t>	- La possibilité de rentrer plusieurs gaz (certains permettent de changer sous l’eau, permettent de paramétrer des Nitrox à plus de 50%, plus de deux gaz, du trimix …)</a:t>
            </a:r>
          </a:p>
          <a:p>
            <a:pPr marL="0" indent="0">
              <a:buNone/>
            </a:pPr>
            <a:r>
              <a:rPr lang="fr-FR" sz="2400" dirty="0"/>
              <a:t>	- Un mode planification ( pour certains c’est un simple défilement de la courbe de sécurité alors que d’autres permettent réellement d’anticiper les paliers)</a:t>
            </a:r>
          </a:p>
          <a:p>
            <a:pPr marL="0" indent="0">
              <a:buNone/>
            </a:pPr>
            <a:r>
              <a:rPr lang="fr-FR" sz="2400" dirty="0"/>
              <a:t>	- Des alarmes (PpO2, Profondeur max, Profondeur de changement de gaz, Paliers …)</a:t>
            </a:r>
          </a:p>
          <a:p>
            <a:pPr marL="0" indent="0">
              <a:buNone/>
            </a:pPr>
            <a:r>
              <a:rPr lang="fr-FR" sz="2400" dirty="0"/>
              <a:t>	- Un réglage des facteurs favorisants</a:t>
            </a:r>
          </a:p>
          <a:p>
            <a:pPr marL="0" indent="0">
              <a:buNone/>
            </a:pPr>
            <a:r>
              <a:rPr lang="fr-FR" sz="2400" dirty="0"/>
              <a:t>	- Un </a:t>
            </a:r>
            <a:r>
              <a:rPr lang="fr-FR" sz="2400" dirty="0" err="1"/>
              <a:t>logbook</a:t>
            </a:r>
            <a:r>
              <a:rPr lang="fr-FR" sz="2400" dirty="0"/>
              <a:t> </a:t>
            </a:r>
          </a:p>
          <a:p>
            <a:pPr marL="0" indent="0">
              <a:buNone/>
            </a:pPr>
            <a:endParaRPr lang="fr-FR" sz="2400" dirty="0"/>
          </a:p>
        </p:txBody>
      </p:sp>
      <p:sp>
        <p:nvSpPr>
          <p:cNvPr id="4" name="Titre 1"/>
          <p:cNvSpPr txBox="1">
            <a:spLocks/>
          </p:cNvSpPr>
          <p:nvPr/>
        </p:nvSpPr>
        <p:spPr>
          <a:xfrm>
            <a:off x="1451579" y="804519"/>
            <a:ext cx="9603275"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fr-FR" dirty="0"/>
              <a:t>Ordinateur</a:t>
            </a:r>
          </a:p>
          <a:p>
            <a:pPr algn="ctr"/>
            <a:r>
              <a:rPr lang="fr-FR" sz="2400" dirty="0"/>
              <a:t>Les principales informations</a:t>
            </a:r>
          </a:p>
        </p:txBody>
      </p:sp>
    </p:spTree>
    <p:extLst>
      <p:ext uri="{BB962C8B-B14F-4D97-AF65-F5344CB8AC3E}">
        <p14:creationId xmlns:p14="http://schemas.microsoft.com/office/powerpoint/2010/main" val="33167430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dirty="0"/>
              <a:t>Ordinateur</a:t>
            </a:r>
            <a:br>
              <a:rPr lang="fr-FR" dirty="0"/>
            </a:br>
            <a:r>
              <a:rPr lang="fr-FR" sz="2700" dirty="0"/>
              <a:t>Informations supplémentaires et autres critères de choix</a:t>
            </a:r>
            <a:endParaRPr lang="fr-FR" dirty="0"/>
          </a:p>
        </p:txBody>
      </p:sp>
      <p:sp>
        <p:nvSpPr>
          <p:cNvPr id="3" name="Espace réservé du contenu 2"/>
          <p:cNvSpPr>
            <a:spLocks noGrp="1"/>
          </p:cNvSpPr>
          <p:nvPr>
            <p:ph idx="1"/>
          </p:nvPr>
        </p:nvSpPr>
        <p:spPr>
          <a:xfrm>
            <a:off x="0" y="1853753"/>
            <a:ext cx="12191999" cy="4563375"/>
          </a:xfrm>
        </p:spPr>
        <p:txBody>
          <a:bodyPr>
            <a:normAutofit lnSpcReduction="10000"/>
          </a:bodyPr>
          <a:lstStyle/>
          <a:p>
            <a:r>
              <a:rPr lang="fr-FR" sz="2400" dirty="0"/>
              <a:t>Certains ordinateurs permettent:</a:t>
            </a:r>
          </a:p>
          <a:p>
            <a:pPr marL="0" indent="0">
              <a:buNone/>
            </a:pPr>
            <a:r>
              <a:rPr lang="fr-FR" sz="2400" dirty="0"/>
              <a:t>	- D’avoir accès a son profil de plongée après sa plongée</a:t>
            </a:r>
          </a:p>
          <a:p>
            <a:pPr marL="0" indent="0">
              <a:buNone/>
            </a:pPr>
            <a:r>
              <a:rPr lang="fr-FR" sz="2400" dirty="0"/>
              <a:t>	- D’intégrer la gestion d’air</a:t>
            </a:r>
          </a:p>
          <a:p>
            <a:r>
              <a:rPr lang="fr-FR" sz="2400" dirty="0"/>
              <a:t>D’autres critères de choix peuvent être: </a:t>
            </a:r>
          </a:p>
          <a:p>
            <a:pPr marL="914400" lvl="2" indent="0">
              <a:buNone/>
            </a:pPr>
            <a:r>
              <a:rPr lang="fr-FR" sz="2400" dirty="0"/>
              <a:t>- Le format du/des paliers ( plancher ou plafond, palier profond et de principe paramétrable)</a:t>
            </a:r>
          </a:p>
          <a:p>
            <a:pPr marL="457200" lvl="1" indent="0">
              <a:buNone/>
            </a:pPr>
            <a:r>
              <a:rPr lang="fr-FR" sz="2400" dirty="0"/>
              <a:t>	- Le format ( console, montre …)</a:t>
            </a:r>
          </a:p>
          <a:p>
            <a:pPr marL="457200" lvl="1" indent="0">
              <a:buNone/>
            </a:pPr>
            <a:r>
              <a:rPr lang="fr-FR" sz="2400" dirty="0"/>
              <a:t>	- La lisibilité ( couleur, taille, quantité d’information)</a:t>
            </a:r>
          </a:p>
          <a:p>
            <a:pPr marL="457200" lvl="1" indent="0">
              <a:buNone/>
            </a:pPr>
            <a:r>
              <a:rPr lang="fr-FR" sz="2400" dirty="0"/>
              <a:t>	- Le prix, l’esthétique et l’entretien</a:t>
            </a:r>
          </a:p>
        </p:txBody>
      </p:sp>
    </p:spTree>
    <p:extLst>
      <p:ext uri="{BB962C8B-B14F-4D97-AF65-F5344CB8AC3E}">
        <p14:creationId xmlns:p14="http://schemas.microsoft.com/office/powerpoint/2010/main" val="32658583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Les tables MN 90</a:t>
            </a:r>
          </a:p>
        </p:txBody>
      </p:sp>
      <p:sp>
        <p:nvSpPr>
          <p:cNvPr id="4" name="Espace réservé du contenu 2"/>
          <p:cNvSpPr txBox="1">
            <a:spLocks/>
          </p:cNvSpPr>
          <p:nvPr/>
        </p:nvSpPr>
        <p:spPr>
          <a:xfrm>
            <a:off x="0" y="1862379"/>
            <a:ext cx="6111240" cy="425748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fr-FR" sz="2400" u="sng" dirty="0"/>
              <a:t>Prérequis</a:t>
            </a:r>
            <a:r>
              <a:rPr lang="fr-FR" sz="2400" dirty="0"/>
              <a:t>: Dissolution</a:t>
            </a:r>
          </a:p>
          <a:p>
            <a:pPr algn="just"/>
            <a:r>
              <a:rPr lang="fr-FR" sz="2400" u="sng" dirty="0"/>
              <a:t>Objectifs</a:t>
            </a:r>
            <a:r>
              <a:rPr lang="fr-FR" sz="2400" dirty="0"/>
              <a:t>:  Comprendre le fonctionnement des tables, et les prémices des calculs de  désaturation</a:t>
            </a:r>
          </a:p>
          <a:p>
            <a:pPr algn="just"/>
            <a:r>
              <a:rPr lang="fr-FR" sz="2400" u="sng" dirty="0"/>
              <a:t>Justification</a:t>
            </a:r>
            <a:r>
              <a:rPr lang="fr-FR" sz="2400" dirty="0"/>
              <a:t>: Plongées successives et azote résiduel, plongées carré ….</a:t>
            </a:r>
          </a:p>
        </p:txBody>
      </p:sp>
      <p:sp>
        <p:nvSpPr>
          <p:cNvPr id="5" name="Espace réservé du contenu 2"/>
          <p:cNvSpPr txBox="1">
            <a:spLocks/>
          </p:cNvSpPr>
          <p:nvPr/>
        </p:nvSpPr>
        <p:spPr>
          <a:xfrm>
            <a:off x="6111240" y="1853754"/>
            <a:ext cx="6111240" cy="425748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endParaRPr lang="fr-FR" sz="2400" u="sng" dirty="0"/>
          </a:p>
          <a:p>
            <a:pPr lvl="3"/>
            <a:r>
              <a:rPr lang="fr-FR" sz="2400" dirty="0"/>
              <a:t>I – Historique</a:t>
            </a:r>
          </a:p>
          <a:p>
            <a:pPr lvl="3"/>
            <a:endParaRPr lang="fr-FR" sz="2400" dirty="0"/>
          </a:p>
          <a:p>
            <a:pPr lvl="3"/>
            <a:r>
              <a:rPr lang="fr-FR" sz="2400" dirty="0"/>
              <a:t>II – Fonctionnement et calculs de déco</a:t>
            </a:r>
          </a:p>
          <a:p>
            <a:pPr lvl="3"/>
            <a:endParaRPr lang="fr-FR" sz="2400" dirty="0"/>
          </a:p>
          <a:p>
            <a:pPr lvl="3"/>
            <a:r>
              <a:rPr lang="fr-FR" sz="2400" dirty="0"/>
              <a:t>III – Avantages et limites</a:t>
            </a:r>
          </a:p>
        </p:txBody>
      </p:sp>
    </p:spTree>
    <p:extLst>
      <p:ext uri="{BB962C8B-B14F-4D97-AF65-F5344CB8AC3E}">
        <p14:creationId xmlns:p14="http://schemas.microsoft.com/office/powerpoint/2010/main" val="30834717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D4D332-70E5-4D23-BF47-32B37A187FD2}"/>
              </a:ext>
            </a:extLst>
          </p:cNvPr>
          <p:cNvSpPr>
            <a:spLocks noGrp="1"/>
          </p:cNvSpPr>
          <p:nvPr>
            <p:ph type="title"/>
          </p:nvPr>
        </p:nvSpPr>
        <p:spPr/>
        <p:txBody>
          <a:bodyPr/>
          <a:lstStyle/>
          <a:p>
            <a:pPr algn="ctr"/>
            <a:r>
              <a:rPr lang="fr-FR" dirty="0"/>
              <a:t>Les tables MN 90</a:t>
            </a:r>
            <a:br>
              <a:rPr lang="fr-FR" dirty="0"/>
            </a:br>
            <a:endParaRPr lang="fr-FR" dirty="0"/>
          </a:p>
        </p:txBody>
      </p:sp>
      <p:sp>
        <p:nvSpPr>
          <p:cNvPr id="3" name="Espace réservé du contenu 2">
            <a:extLst>
              <a:ext uri="{FF2B5EF4-FFF2-40B4-BE49-F238E27FC236}">
                <a16:creationId xmlns:a16="http://schemas.microsoft.com/office/drawing/2014/main" id="{0727C09C-09D4-4315-845D-BBB7392EDE44}"/>
              </a:ext>
            </a:extLst>
          </p:cNvPr>
          <p:cNvSpPr>
            <a:spLocks noGrp="1"/>
          </p:cNvSpPr>
          <p:nvPr>
            <p:ph idx="1"/>
          </p:nvPr>
        </p:nvSpPr>
        <p:spPr>
          <a:xfrm>
            <a:off x="0" y="1853754"/>
            <a:ext cx="12191999" cy="4199727"/>
          </a:xfrm>
        </p:spPr>
        <p:txBody>
          <a:bodyPr>
            <a:normAutofit/>
          </a:bodyPr>
          <a:lstStyle/>
          <a:p>
            <a:r>
              <a:rPr lang="fr-FR" sz="2400" b="1" u="sng" dirty="0"/>
              <a:t>I – Historique:</a:t>
            </a:r>
          </a:p>
          <a:p>
            <a:pPr marL="457200" lvl="1" indent="0">
              <a:buNone/>
            </a:pPr>
            <a:endParaRPr lang="fr-FR" sz="2200" b="1" u="sng" dirty="0"/>
          </a:p>
          <a:p>
            <a:pPr marL="457200" lvl="1" indent="0">
              <a:buNone/>
            </a:pPr>
            <a:endParaRPr lang="fr-FR" sz="2200" b="1" u="sng" dirty="0"/>
          </a:p>
        </p:txBody>
      </p:sp>
    </p:spTree>
    <p:extLst>
      <p:ext uri="{BB962C8B-B14F-4D97-AF65-F5344CB8AC3E}">
        <p14:creationId xmlns:p14="http://schemas.microsoft.com/office/powerpoint/2010/main" val="5822334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7FA469-D8FF-4D2A-B7F6-93FD91D61544}"/>
              </a:ext>
            </a:extLst>
          </p:cNvPr>
          <p:cNvSpPr>
            <a:spLocks noGrp="1"/>
          </p:cNvSpPr>
          <p:nvPr>
            <p:ph type="title"/>
          </p:nvPr>
        </p:nvSpPr>
        <p:spPr/>
        <p:txBody>
          <a:bodyPr/>
          <a:lstStyle/>
          <a:p>
            <a:r>
              <a:rPr lang="fr-FR" dirty="0"/>
              <a:t>Les tables MN 90</a:t>
            </a:r>
          </a:p>
        </p:txBody>
      </p:sp>
      <p:sp>
        <p:nvSpPr>
          <p:cNvPr id="3" name="Espace réservé du contenu 2">
            <a:extLst>
              <a:ext uri="{FF2B5EF4-FFF2-40B4-BE49-F238E27FC236}">
                <a16:creationId xmlns:a16="http://schemas.microsoft.com/office/drawing/2014/main" id="{B5935898-B091-4B74-B8FE-B6DE0E60D54F}"/>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32108135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Détendeur</a:t>
            </a:r>
          </a:p>
        </p:txBody>
      </p:sp>
      <p:sp>
        <p:nvSpPr>
          <p:cNvPr id="4" name="Espace réservé du contenu 2"/>
          <p:cNvSpPr txBox="1">
            <a:spLocks/>
          </p:cNvSpPr>
          <p:nvPr/>
        </p:nvSpPr>
        <p:spPr>
          <a:xfrm>
            <a:off x="0" y="1854200"/>
            <a:ext cx="6090557" cy="423703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fr-FR" sz="2400" u="sng" dirty="0"/>
              <a:t>Prérequis</a:t>
            </a:r>
            <a:r>
              <a:rPr lang="fr-FR" sz="2400" dirty="0"/>
              <a:t>:</a:t>
            </a:r>
          </a:p>
          <a:p>
            <a:pPr algn="just"/>
            <a:r>
              <a:rPr lang="fr-FR" sz="2400" u="sng" dirty="0"/>
              <a:t>Objectifs</a:t>
            </a:r>
            <a:r>
              <a:rPr lang="fr-FR" sz="2400" dirty="0"/>
              <a:t>: Connaitre les différents types de détendeurs.</a:t>
            </a:r>
          </a:p>
          <a:p>
            <a:pPr algn="just"/>
            <a:r>
              <a:rPr lang="fr-FR" sz="2400" u="sng" dirty="0"/>
              <a:t>Justification</a:t>
            </a:r>
            <a:r>
              <a:rPr lang="fr-FR" sz="2400" dirty="0"/>
              <a:t>: Achat du premier détendeur</a:t>
            </a:r>
          </a:p>
        </p:txBody>
      </p:sp>
      <p:sp>
        <p:nvSpPr>
          <p:cNvPr id="5" name="Espace réservé du contenu 2"/>
          <p:cNvSpPr txBox="1">
            <a:spLocks/>
          </p:cNvSpPr>
          <p:nvPr/>
        </p:nvSpPr>
        <p:spPr>
          <a:xfrm>
            <a:off x="6111241" y="1853754"/>
            <a:ext cx="6080759" cy="425748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fr-FR" sz="2400" dirty="0"/>
              <a:t>I – Le détendeur, ses composants et ses 			fonctions</a:t>
            </a:r>
          </a:p>
          <a:p>
            <a:endParaRPr lang="fr-FR" sz="2400" dirty="0"/>
          </a:p>
          <a:p>
            <a:r>
              <a:rPr lang="fr-FR" sz="2400" dirty="0"/>
              <a:t>II – Différents types de détendeurs</a:t>
            </a:r>
          </a:p>
          <a:p>
            <a:endParaRPr lang="fr-FR" sz="2400" dirty="0"/>
          </a:p>
          <a:p>
            <a:r>
              <a:rPr lang="fr-FR" sz="2400" dirty="0"/>
              <a:t>III – Entretient </a:t>
            </a:r>
          </a:p>
          <a:p>
            <a:endParaRPr lang="fr-FR" sz="2400" dirty="0"/>
          </a:p>
          <a:p>
            <a:endParaRPr lang="fr-FR" sz="2400" dirty="0"/>
          </a:p>
        </p:txBody>
      </p:sp>
    </p:spTree>
    <p:extLst>
      <p:ext uri="{BB962C8B-B14F-4D97-AF65-F5344CB8AC3E}">
        <p14:creationId xmlns:p14="http://schemas.microsoft.com/office/powerpoint/2010/main" val="9781760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détendeur</a:t>
            </a:r>
          </a:p>
        </p:txBody>
      </p:sp>
      <p:sp>
        <p:nvSpPr>
          <p:cNvPr id="3" name="Espace réservé du contenu 2"/>
          <p:cNvSpPr>
            <a:spLocks noGrp="1"/>
          </p:cNvSpPr>
          <p:nvPr>
            <p:ph idx="1"/>
          </p:nvPr>
        </p:nvSpPr>
        <p:spPr>
          <a:xfrm>
            <a:off x="0" y="1853754"/>
            <a:ext cx="6188529" cy="4269460"/>
          </a:xfrm>
        </p:spPr>
        <p:txBody>
          <a:bodyPr>
            <a:normAutofit/>
          </a:bodyPr>
          <a:lstStyle/>
          <a:p>
            <a:r>
              <a:rPr lang="fr-FR" sz="2400" u="sng" dirty="0"/>
              <a:t>Le détendeur, ses composants et ses fonctions:</a:t>
            </a:r>
          </a:p>
          <a:p>
            <a:r>
              <a:rPr lang="fr-FR" sz="2400" dirty="0"/>
              <a:t>Un détendeur est composé d’un premier étage relié à un deuxième étage par un flexible.</a:t>
            </a:r>
          </a:p>
          <a:p>
            <a:r>
              <a:rPr lang="fr-FR" sz="2400" dirty="0"/>
              <a:t>Le but du détendeur est de fournir de l’air à la pression ambiante</a:t>
            </a:r>
          </a:p>
        </p:txBody>
      </p:sp>
      <p:pic>
        <p:nvPicPr>
          <p:cNvPr id="5" name="Image 4"/>
          <p:cNvPicPr>
            <a:picLocks noChangeAspect="1"/>
          </p:cNvPicPr>
          <p:nvPr/>
        </p:nvPicPr>
        <p:blipFill>
          <a:blip r:embed="rId2"/>
          <a:stretch>
            <a:fillRect/>
          </a:stretch>
        </p:blipFill>
        <p:spPr>
          <a:xfrm>
            <a:off x="6188529" y="1868792"/>
            <a:ext cx="6003471" cy="4989207"/>
          </a:xfrm>
          <a:prstGeom prst="rect">
            <a:avLst/>
          </a:prstGeom>
        </p:spPr>
      </p:pic>
      <p:pic>
        <p:nvPicPr>
          <p:cNvPr id="6" name="Image 5"/>
          <p:cNvPicPr>
            <a:picLocks noChangeAspect="1"/>
          </p:cNvPicPr>
          <p:nvPr/>
        </p:nvPicPr>
        <p:blipFill>
          <a:blip r:embed="rId3"/>
          <a:stretch>
            <a:fillRect/>
          </a:stretch>
        </p:blipFill>
        <p:spPr>
          <a:xfrm rot="2071555">
            <a:off x="8853666" y="3451240"/>
            <a:ext cx="2839694" cy="557797"/>
          </a:xfrm>
          <a:prstGeom prst="rect">
            <a:avLst/>
          </a:prstGeom>
        </p:spPr>
      </p:pic>
      <p:pic>
        <p:nvPicPr>
          <p:cNvPr id="7" name="Image 6"/>
          <p:cNvPicPr>
            <a:picLocks noChangeAspect="1"/>
          </p:cNvPicPr>
          <p:nvPr/>
        </p:nvPicPr>
        <p:blipFill>
          <a:blip r:embed="rId3"/>
          <a:stretch>
            <a:fillRect/>
          </a:stretch>
        </p:blipFill>
        <p:spPr>
          <a:xfrm>
            <a:off x="8033657" y="3487509"/>
            <a:ext cx="1257300" cy="1375115"/>
          </a:xfrm>
          <a:prstGeom prst="rect">
            <a:avLst/>
          </a:prstGeom>
        </p:spPr>
      </p:pic>
      <p:pic>
        <p:nvPicPr>
          <p:cNvPr id="8" name="Image 7"/>
          <p:cNvPicPr>
            <a:picLocks noChangeAspect="1"/>
          </p:cNvPicPr>
          <p:nvPr/>
        </p:nvPicPr>
        <p:blipFill>
          <a:blip r:embed="rId3"/>
          <a:stretch>
            <a:fillRect/>
          </a:stretch>
        </p:blipFill>
        <p:spPr>
          <a:xfrm>
            <a:off x="8306039" y="2262817"/>
            <a:ext cx="2642585" cy="519079"/>
          </a:xfrm>
          <a:prstGeom prst="rect">
            <a:avLst/>
          </a:prstGeom>
        </p:spPr>
      </p:pic>
      <p:pic>
        <p:nvPicPr>
          <p:cNvPr id="9" name="Image 8"/>
          <p:cNvPicPr>
            <a:picLocks noChangeAspect="1"/>
          </p:cNvPicPr>
          <p:nvPr/>
        </p:nvPicPr>
        <p:blipFill>
          <a:blip r:embed="rId3"/>
          <a:stretch>
            <a:fillRect/>
          </a:stretch>
        </p:blipFill>
        <p:spPr>
          <a:xfrm>
            <a:off x="8507186" y="5791903"/>
            <a:ext cx="3135309" cy="853825"/>
          </a:xfrm>
          <a:prstGeom prst="rect">
            <a:avLst/>
          </a:prstGeom>
        </p:spPr>
      </p:pic>
    </p:spTree>
    <p:extLst>
      <p:ext uri="{BB962C8B-B14F-4D97-AF65-F5344CB8AC3E}">
        <p14:creationId xmlns:p14="http://schemas.microsoft.com/office/powerpoint/2010/main" val="33378739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détendeur</a:t>
            </a:r>
          </a:p>
        </p:txBody>
      </p:sp>
      <p:sp>
        <p:nvSpPr>
          <p:cNvPr id="3" name="Espace réservé du contenu 2"/>
          <p:cNvSpPr>
            <a:spLocks noGrp="1"/>
          </p:cNvSpPr>
          <p:nvPr>
            <p:ph idx="1"/>
          </p:nvPr>
        </p:nvSpPr>
        <p:spPr>
          <a:xfrm>
            <a:off x="0" y="1853754"/>
            <a:ext cx="12191999" cy="4253132"/>
          </a:xfrm>
        </p:spPr>
        <p:txBody>
          <a:bodyPr>
            <a:normAutofit/>
          </a:bodyPr>
          <a:lstStyle/>
          <a:p>
            <a:pPr marL="0" indent="0">
              <a:buNone/>
            </a:pPr>
            <a:endParaRPr lang="fr-FR" sz="2400" u="sng" dirty="0"/>
          </a:p>
          <a:p>
            <a:endParaRPr lang="fr-FR" sz="2400" u="sng" dirty="0"/>
          </a:p>
        </p:txBody>
      </p:sp>
      <p:graphicFrame>
        <p:nvGraphicFramePr>
          <p:cNvPr id="4" name="Tableau 3"/>
          <p:cNvGraphicFramePr>
            <a:graphicFrameLocks noGrp="1"/>
          </p:cNvGraphicFramePr>
          <p:nvPr>
            <p:extLst>
              <p:ext uri="{D42A27DB-BD31-4B8C-83A1-F6EECF244321}">
                <p14:modId xmlns:p14="http://schemas.microsoft.com/office/powerpoint/2010/main" val="401538305"/>
              </p:ext>
            </p:extLst>
          </p:nvPr>
        </p:nvGraphicFramePr>
        <p:xfrm>
          <a:off x="36081" y="1836651"/>
          <a:ext cx="12192000" cy="4253130"/>
        </p:xfrm>
        <a:graphic>
          <a:graphicData uri="http://schemas.openxmlformats.org/drawingml/2006/table">
            <a:tbl>
              <a:tblPr firstRow="1" bandRow="1">
                <a:tableStyleId>{5C22544A-7EE6-4342-B048-85BDC9FD1C3A}</a:tableStyleId>
              </a:tblPr>
              <a:tblGrid>
                <a:gridCol w="4212771">
                  <a:extLst>
                    <a:ext uri="{9D8B030D-6E8A-4147-A177-3AD203B41FA5}">
                      <a16:colId xmlns:a16="http://schemas.microsoft.com/office/drawing/2014/main" val="1295322430"/>
                    </a:ext>
                  </a:extLst>
                </a:gridCol>
                <a:gridCol w="3915229">
                  <a:extLst>
                    <a:ext uri="{9D8B030D-6E8A-4147-A177-3AD203B41FA5}">
                      <a16:colId xmlns:a16="http://schemas.microsoft.com/office/drawing/2014/main" val="3896077051"/>
                    </a:ext>
                  </a:extLst>
                </a:gridCol>
                <a:gridCol w="4064000">
                  <a:extLst>
                    <a:ext uri="{9D8B030D-6E8A-4147-A177-3AD203B41FA5}">
                      <a16:colId xmlns:a16="http://schemas.microsoft.com/office/drawing/2014/main" val="3116179906"/>
                    </a:ext>
                  </a:extLst>
                </a:gridCol>
              </a:tblGrid>
              <a:tr h="850626">
                <a:tc>
                  <a:txBody>
                    <a:bodyPr/>
                    <a:lstStyle/>
                    <a:p>
                      <a:pPr algn="ctr"/>
                      <a:r>
                        <a:rPr lang="fr-FR" sz="3200" dirty="0"/>
                        <a:t>Premier étage</a:t>
                      </a:r>
                    </a:p>
                  </a:txBody>
                  <a:tcPr>
                    <a:solidFill>
                      <a:schemeClr val="tx1"/>
                    </a:solidFill>
                  </a:tcPr>
                </a:tc>
                <a:tc>
                  <a:txBody>
                    <a:bodyPr/>
                    <a:lstStyle/>
                    <a:p>
                      <a:pPr algn="ctr"/>
                      <a:r>
                        <a:rPr lang="fr-FR" sz="2400" dirty="0"/>
                        <a:t>Avantages</a:t>
                      </a:r>
                      <a:endParaRPr lang="fr-FR" dirty="0"/>
                    </a:p>
                  </a:txBody>
                  <a:tcPr/>
                </a:tc>
                <a:tc>
                  <a:txBody>
                    <a:bodyPr/>
                    <a:lstStyle/>
                    <a:p>
                      <a:pPr algn="ctr"/>
                      <a:r>
                        <a:rPr lang="fr-FR" sz="2400" b="1" dirty="0"/>
                        <a:t>Inconvénients</a:t>
                      </a:r>
                    </a:p>
                  </a:txBody>
                  <a:tcPr/>
                </a:tc>
                <a:extLst>
                  <a:ext uri="{0D108BD9-81ED-4DB2-BD59-A6C34878D82A}">
                    <a16:rowId xmlns:a16="http://schemas.microsoft.com/office/drawing/2014/main" val="2258828374"/>
                  </a:ext>
                </a:extLst>
              </a:tr>
              <a:tr h="850626">
                <a:tc>
                  <a:txBody>
                    <a:bodyPr/>
                    <a:lstStyle/>
                    <a:p>
                      <a:endParaRPr lang="fr-FR"/>
                    </a:p>
                  </a:txBody>
                  <a:tcPr/>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3280414188"/>
                  </a:ext>
                </a:extLst>
              </a:tr>
              <a:tr h="850626">
                <a:tc>
                  <a:txBody>
                    <a:bodyPr/>
                    <a:lstStyle/>
                    <a:p>
                      <a:endParaRPr lang="fr-FR" dirty="0"/>
                    </a:p>
                  </a:txBody>
                  <a:tcPr/>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1018467383"/>
                  </a:ext>
                </a:extLst>
              </a:tr>
              <a:tr h="850626">
                <a:tc>
                  <a:txBody>
                    <a:bodyPr/>
                    <a:lstStyle/>
                    <a:p>
                      <a:endParaRPr lang="fr-FR" dirty="0"/>
                    </a:p>
                  </a:txBody>
                  <a:tcPr/>
                </a:tc>
                <a:tc>
                  <a:txBody>
                    <a:bodyPr/>
                    <a:lstStyle/>
                    <a:p>
                      <a:endParaRPr lang="fr-FR"/>
                    </a:p>
                  </a:txBody>
                  <a:tcPr/>
                </a:tc>
                <a:tc>
                  <a:txBody>
                    <a:bodyPr/>
                    <a:lstStyle/>
                    <a:p>
                      <a:endParaRPr lang="fr-FR" dirty="0"/>
                    </a:p>
                  </a:txBody>
                  <a:tcPr/>
                </a:tc>
                <a:extLst>
                  <a:ext uri="{0D108BD9-81ED-4DB2-BD59-A6C34878D82A}">
                    <a16:rowId xmlns:a16="http://schemas.microsoft.com/office/drawing/2014/main" val="1803880080"/>
                  </a:ext>
                </a:extLst>
              </a:tr>
              <a:tr h="850626">
                <a:tc>
                  <a:txBody>
                    <a:bodyPr/>
                    <a:lstStyle/>
                    <a:p>
                      <a:endParaRPr lang="fr-FR"/>
                    </a:p>
                  </a:txBody>
                  <a:tcPr/>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959380875"/>
                  </a:ext>
                </a:extLst>
              </a:tr>
            </a:tbl>
          </a:graphicData>
        </a:graphic>
      </p:graphicFrame>
      <p:sp>
        <p:nvSpPr>
          <p:cNvPr id="5" name="ZoneTexte 4"/>
          <p:cNvSpPr txBox="1"/>
          <p:nvPr/>
        </p:nvSpPr>
        <p:spPr>
          <a:xfrm>
            <a:off x="34123" y="2859664"/>
            <a:ext cx="4212771" cy="461665"/>
          </a:xfrm>
          <a:prstGeom prst="rect">
            <a:avLst/>
          </a:prstGeom>
          <a:noFill/>
        </p:spPr>
        <p:txBody>
          <a:bodyPr wrap="square" rtlCol="0">
            <a:spAutoFit/>
          </a:bodyPr>
          <a:lstStyle/>
          <a:p>
            <a:pPr algn="ctr"/>
            <a:r>
              <a:rPr lang="fr-FR" sz="2400" b="1" dirty="0"/>
              <a:t>A piston</a:t>
            </a:r>
          </a:p>
        </p:txBody>
      </p:sp>
      <p:sp>
        <p:nvSpPr>
          <p:cNvPr id="6" name="ZoneTexte 5"/>
          <p:cNvSpPr txBox="1"/>
          <p:nvPr/>
        </p:nvSpPr>
        <p:spPr>
          <a:xfrm>
            <a:off x="-2" y="3732384"/>
            <a:ext cx="4212771" cy="461665"/>
          </a:xfrm>
          <a:prstGeom prst="rect">
            <a:avLst/>
          </a:prstGeom>
          <a:noFill/>
        </p:spPr>
        <p:txBody>
          <a:bodyPr wrap="square" rtlCol="0">
            <a:spAutoFit/>
          </a:bodyPr>
          <a:lstStyle/>
          <a:p>
            <a:pPr algn="ctr"/>
            <a:r>
              <a:rPr lang="fr-FR" sz="2400" b="1" dirty="0"/>
              <a:t>A membrane</a:t>
            </a:r>
          </a:p>
        </p:txBody>
      </p:sp>
      <p:sp>
        <p:nvSpPr>
          <p:cNvPr id="7" name="ZoneTexte 6"/>
          <p:cNvSpPr txBox="1"/>
          <p:nvPr/>
        </p:nvSpPr>
        <p:spPr>
          <a:xfrm>
            <a:off x="0" y="5477715"/>
            <a:ext cx="4212771" cy="461665"/>
          </a:xfrm>
          <a:prstGeom prst="rect">
            <a:avLst/>
          </a:prstGeom>
          <a:noFill/>
        </p:spPr>
        <p:txBody>
          <a:bodyPr wrap="square" rtlCol="0">
            <a:spAutoFit/>
          </a:bodyPr>
          <a:lstStyle/>
          <a:p>
            <a:pPr algn="ctr"/>
            <a:r>
              <a:rPr lang="fr-FR" sz="2400" b="1" dirty="0"/>
              <a:t>Compensé</a:t>
            </a:r>
          </a:p>
        </p:txBody>
      </p:sp>
      <p:sp>
        <p:nvSpPr>
          <p:cNvPr id="8" name="ZoneTexte 7"/>
          <p:cNvSpPr txBox="1"/>
          <p:nvPr/>
        </p:nvSpPr>
        <p:spPr>
          <a:xfrm>
            <a:off x="0" y="4604995"/>
            <a:ext cx="4212771" cy="461665"/>
          </a:xfrm>
          <a:prstGeom prst="rect">
            <a:avLst/>
          </a:prstGeom>
          <a:noFill/>
        </p:spPr>
        <p:txBody>
          <a:bodyPr wrap="square" rtlCol="0">
            <a:spAutoFit/>
          </a:bodyPr>
          <a:lstStyle/>
          <a:p>
            <a:pPr algn="ctr"/>
            <a:r>
              <a:rPr lang="fr-FR" sz="2400" b="1" dirty="0"/>
              <a:t>Non compensé</a:t>
            </a:r>
          </a:p>
        </p:txBody>
      </p:sp>
      <p:pic>
        <p:nvPicPr>
          <p:cNvPr id="11" name="Image 10"/>
          <p:cNvPicPr>
            <a:picLocks noChangeAspect="1"/>
          </p:cNvPicPr>
          <p:nvPr/>
        </p:nvPicPr>
        <p:blipFill rotWithShape="1">
          <a:blip r:embed="rId3"/>
          <a:srcRect l="7871" r="5786"/>
          <a:stretch/>
        </p:blipFill>
        <p:spPr>
          <a:xfrm>
            <a:off x="-3438" y="-4023"/>
            <a:ext cx="6083999" cy="6858000"/>
          </a:xfrm>
          <a:prstGeom prst="rect">
            <a:avLst/>
          </a:prstGeom>
          <a:ln>
            <a:solidFill>
              <a:schemeClr val="tx1"/>
            </a:solidFill>
          </a:ln>
        </p:spPr>
      </p:pic>
      <p:pic>
        <p:nvPicPr>
          <p:cNvPr id="13" name="Image 12"/>
          <p:cNvPicPr>
            <a:picLocks noChangeAspect="1"/>
          </p:cNvPicPr>
          <p:nvPr/>
        </p:nvPicPr>
        <p:blipFill rotWithShape="1">
          <a:blip r:embed="rId4"/>
          <a:srcRect l="6562" r="8508"/>
          <a:stretch/>
        </p:blipFill>
        <p:spPr>
          <a:xfrm>
            <a:off x="6127474" y="-4023"/>
            <a:ext cx="6084000" cy="6858000"/>
          </a:xfrm>
          <a:prstGeom prst="rect">
            <a:avLst/>
          </a:prstGeom>
          <a:ln>
            <a:solidFill>
              <a:schemeClr val="tx1"/>
            </a:solidFill>
          </a:ln>
        </p:spPr>
      </p:pic>
      <p:pic>
        <p:nvPicPr>
          <p:cNvPr id="15" name="Image 14"/>
          <p:cNvPicPr>
            <a:picLocks noChangeAspect="1"/>
          </p:cNvPicPr>
          <p:nvPr/>
        </p:nvPicPr>
        <p:blipFill>
          <a:blip r:embed="rId5"/>
          <a:stretch>
            <a:fillRect/>
          </a:stretch>
        </p:blipFill>
        <p:spPr>
          <a:xfrm>
            <a:off x="2753272" y="6013722"/>
            <a:ext cx="1754126" cy="410621"/>
          </a:xfrm>
          <a:prstGeom prst="rect">
            <a:avLst/>
          </a:prstGeom>
        </p:spPr>
      </p:pic>
      <p:sp>
        <p:nvSpPr>
          <p:cNvPr id="20" name="ZoneTexte 19"/>
          <p:cNvSpPr txBox="1"/>
          <p:nvPr/>
        </p:nvSpPr>
        <p:spPr>
          <a:xfrm>
            <a:off x="4244935" y="2866168"/>
            <a:ext cx="3893263" cy="461665"/>
          </a:xfrm>
          <a:prstGeom prst="rect">
            <a:avLst/>
          </a:prstGeom>
          <a:noFill/>
        </p:spPr>
        <p:txBody>
          <a:bodyPr wrap="square" rtlCol="0">
            <a:spAutoFit/>
          </a:bodyPr>
          <a:lstStyle/>
          <a:p>
            <a:pPr algn="ctr"/>
            <a:r>
              <a:rPr lang="fr-FR" sz="2400" b="1" dirty="0"/>
              <a:t>Robustesse</a:t>
            </a:r>
          </a:p>
        </p:txBody>
      </p:sp>
      <p:sp>
        <p:nvSpPr>
          <p:cNvPr id="21" name="ZoneTexte 20"/>
          <p:cNvSpPr txBox="1"/>
          <p:nvPr/>
        </p:nvSpPr>
        <p:spPr>
          <a:xfrm>
            <a:off x="8106032" y="2869384"/>
            <a:ext cx="3893263" cy="461665"/>
          </a:xfrm>
          <a:prstGeom prst="rect">
            <a:avLst/>
          </a:prstGeom>
          <a:noFill/>
        </p:spPr>
        <p:txBody>
          <a:bodyPr wrap="square" rtlCol="0">
            <a:spAutoFit/>
          </a:bodyPr>
          <a:lstStyle/>
          <a:p>
            <a:pPr algn="ctr"/>
            <a:r>
              <a:rPr lang="fr-FR" sz="2400" b="1" dirty="0"/>
              <a:t>Eaux chargées et froides</a:t>
            </a:r>
          </a:p>
        </p:txBody>
      </p:sp>
      <p:sp>
        <p:nvSpPr>
          <p:cNvPr id="22" name="ZoneTexte 21"/>
          <p:cNvSpPr txBox="1"/>
          <p:nvPr/>
        </p:nvSpPr>
        <p:spPr>
          <a:xfrm>
            <a:off x="4211789" y="3738779"/>
            <a:ext cx="3893263" cy="461665"/>
          </a:xfrm>
          <a:prstGeom prst="rect">
            <a:avLst/>
          </a:prstGeom>
          <a:noFill/>
        </p:spPr>
        <p:txBody>
          <a:bodyPr wrap="square" rtlCol="0">
            <a:spAutoFit/>
          </a:bodyPr>
          <a:lstStyle/>
          <a:p>
            <a:pPr algn="ctr"/>
            <a:r>
              <a:rPr lang="fr-FR" sz="2400" b="1" dirty="0"/>
              <a:t>Eaux chargées et froides</a:t>
            </a:r>
          </a:p>
        </p:txBody>
      </p:sp>
      <p:sp>
        <p:nvSpPr>
          <p:cNvPr id="23" name="ZoneTexte 22"/>
          <p:cNvSpPr txBox="1"/>
          <p:nvPr/>
        </p:nvSpPr>
        <p:spPr>
          <a:xfrm>
            <a:off x="8106031" y="3710187"/>
            <a:ext cx="3893263" cy="461665"/>
          </a:xfrm>
          <a:prstGeom prst="rect">
            <a:avLst/>
          </a:prstGeom>
          <a:noFill/>
        </p:spPr>
        <p:txBody>
          <a:bodyPr wrap="square" rtlCol="0">
            <a:spAutoFit/>
          </a:bodyPr>
          <a:lstStyle/>
          <a:p>
            <a:pPr algn="ctr"/>
            <a:r>
              <a:rPr lang="fr-FR" sz="2400" b="1" dirty="0"/>
              <a:t>Fragile</a:t>
            </a:r>
          </a:p>
        </p:txBody>
      </p:sp>
      <p:sp>
        <p:nvSpPr>
          <p:cNvPr id="24" name="ZoneTexte 23"/>
          <p:cNvSpPr txBox="1"/>
          <p:nvPr/>
        </p:nvSpPr>
        <p:spPr>
          <a:xfrm>
            <a:off x="4244935" y="4576764"/>
            <a:ext cx="3893263" cy="461665"/>
          </a:xfrm>
          <a:prstGeom prst="rect">
            <a:avLst/>
          </a:prstGeom>
          <a:noFill/>
        </p:spPr>
        <p:txBody>
          <a:bodyPr wrap="square" rtlCol="0">
            <a:spAutoFit/>
          </a:bodyPr>
          <a:lstStyle/>
          <a:p>
            <a:pPr algn="ctr"/>
            <a:r>
              <a:rPr lang="fr-FR" sz="2400" b="1" dirty="0"/>
              <a:t>Prix</a:t>
            </a:r>
          </a:p>
        </p:txBody>
      </p:sp>
      <p:sp>
        <p:nvSpPr>
          <p:cNvPr id="25" name="ZoneTexte 24"/>
          <p:cNvSpPr txBox="1"/>
          <p:nvPr/>
        </p:nvSpPr>
        <p:spPr>
          <a:xfrm>
            <a:off x="8106031" y="4404691"/>
            <a:ext cx="4049975" cy="830997"/>
          </a:xfrm>
          <a:prstGeom prst="rect">
            <a:avLst/>
          </a:prstGeom>
          <a:noFill/>
        </p:spPr>
        <p:txBody>
          <a:bodyPr wrap="square" rtlCol="0">
            <a:spAutoFit/>
          </a:bodyPr>
          <a:lstStyle/>
          <a:p>
            <a:pPr algn="ctr"/>
            <a:r>
              <a:rPr lang="fr-FR" sz="2400" b="1" dirty="0"/>
              <a:t>Moins performant, en particulier sur profondes</a:t>
            </a:r>
          </a:p>
        </p:txBody>
      </p:sp>
      <p:sp>
        <p:nvSpPr>
          <p:cNvPr id="26" name="ZoneTexte 25"/>
          <p:cNvSpPr txBox="1"/>
          <p:nvPr/>
        </p:nvSpPr>
        <p:spPr>
          <a:xfrm>
            <a:off x="4265999" y="5405836"/>
            <a:ext cx="3646131" cy="461665"/>
          </a:xfrm>
          <a:prstGeom prst="rect">
            <a:avLst/>
          </a:prstGeom>
          <a:noFill/>
        </p:spPr>
        <p:txBody>
          <a:bodyPr wrap="square" rtlCol="0">
            <a:spAutoFit/>
          </a:bodyPr>
          <a:lstStyle/>
          <a:p>
            <a:pPr algn="ctr"/>
            <a:r>
              <a:rPr lang="fr-FR" sz="2400" b="1" dirty="0"/>
              <a:t>Débit ventilatoire</a:t>
            </a:r>
          </a:p>
        </p:txBody>
      </p:sp>
      <p:sp>
        <p:nvSpPr>
          <p:cNvPr id="27" name="ZoneTexte 26"/>
          <p:cNvSpPr txBox="1"/>
          <p:nvPr/>
        </p:nvSpPr>
        <p:spPr>
          <a:xfrm>
            <a:off x="8101679" y="5390373"/>
            <a:ext cx="4078323" cy="461665"/>
          </a:xfrm>
          <a:prstGeom prst="rect">
            <a:avLst/>
          </a:prstGeom>
          <a:noFill/>
        </p:spPr>
        <p:txBody>
          <a:bodyPr wrap="square" rtlCol="0">
            <a:spAutoFit/>
          </a:bodyPr>
          <a:lstStyle/>
          <a:p>
            <a:pPr algn="ctr"/>
            <a:r>
              <a:rPr lang="fr-FR" sz="2400" b="1" dirty="0"/>
              <a:t>Prix</a:t>
            </a:r>
          </a:p>
        </p:txBody>
      </p:sp>
      <p:pic>
        <p:nvPicPr>
          <p:cNvPr id="16" name="Image 15"/>
          <p:cNvPicPr>
            <a:picLocks noChangeAspect="1"/>
          </p:cNvPicPr>
          <p:nvPr/>
        </p:nvPicPr>
        <p:blipFill rotWithShape="1">
          <a:blip r:embed="rId3"/>
          <a:srcRect l="7871" r="5786"/>
          <a:stretch/>
        </p:blipFill>
        <p:spPr>
          <a:xfrm>
            <a:off x="-4417" y="0"/>
            <a:ext cx="6083999" cy="6858000"/>
          </a:xfrm>
          <a:prstGeom prst="rect">
            <a:avLst/>
          </a:prstGeom>
          <a:ln>
            <a:solidFill>
              <a:schemeClr val="tx1"/>
            </a:solidFill>
          </a:ln>
        </p:spPr>
      </p:pic>
      <p:pic>
        <p:nvPicPr>
          <p:cNvPr id="18" name="Image 17"/>
          <p:cNvPicPr>
            <a:picLocks noChangeAspect="1"/>
          </p:cNvPicPr>
          <p:nvPr/>
        </p:nvPicPr>
        <p:blipFill rotWithShape="1">
          <a:blip r:embed="rId6"/>
          <a:srcRect l="3459" t="3266" b="2904"/>
          <a:stretch/>
        </p:blipFill>
        <p:spPr>
          <a:xfrm>
            <a:off x="6124081" y="0"/>
            <a:ext cx="6084000" cy="6865725"/>
          </a:xfrm>
          <a:prstGeom prst="rect">
            <a:avLst/>
          </a:prstGeom>
          <a:ln>
            <a:solidFill>
              <a:schemeClr val="tx1"/>
            </a:solidFill>
          </a:ln>
        </p:spPr>
      </p:pic>
      <p:pic>
        <p:nvPicPr>
          <p:cNvPr id="28" name="Image 27"/>
          <p:cNvPicPr>
            <a:picLocks noChangeAspect="1"/>
          </p:cNvPicPr>
          <p:nvPr/>
        </p:nvPicPr>
        <p:blipFill>
          <a:blip r:embed="rId7"/>
          <a:stretch>
            <a:fillRect/>
          </a:stretch>
        </p:blipFill>
        <p:spPr>
          <a:xfrm rot="5400000">
            <a:off x="8002776" y="2190598"/>
            <a:ext cx="216000" cy="130216"/>
          </a:xfrm>
          <a:prstGeom prst="rect">
            <a:avLst/>
          </a:prstGeom>
        </p:spPr>
      </p:pic>
      <p:pic>
        <p:nvPicPr>
          <p:cNvPr id="29" name="Image 28"/>
          <p:cNvPicPr>
            <a:picLocks noChangeAspect="1"/>
          </p:cNvPicPr>
          <p:nvPr/>
        </p:nvPicPr>
        <p:blipFill>
          <a:blip r:embed="rId7"/>
          <a:stretch>
            <a:fillRect/>
          </a:stretch>
        </p:blipFill>
        <p:spPr>
          <a:xfrm>
            <a:off x="6676384" y="5655324"/>
            <a:ext cx="2963561" cy="745514"/>
          </a:xfrm>
          <a:prstGeom prst="rect">
            <a:avLst/>
          </a:prstGeom>
        </p:spPr>
      </p:pic>
      <p:pic>
        <p:nvPicPr>
          <p:cNvPr id="19" name="Image 18"/>
          <p:cNvPicPr>
            <a:picLocks noChangeAspect="1"/>
          </p:cNvPicPr>
          <p:nvPr/>
        </p:nvPicPr>
        <p:blipFill>
          <a:blip r:embed="rId5"/>
          <a:stretch>
            <a:fillRect/>
          </a:stretch>
        </p:blipFill>
        <p:spPr>
          <a:xfrm>
            <a:off x="10165587" y="1925561"/>
            <a:ext cx="1128115" cy="3711107"/>
          </a:xfrm>
          <a:prstGeom prst="rect">
            <a:avLst/>
          </a:prstGeom>
        </p:spPr>
      </p:pic>
      <p:pic>
        <p:nvPicPr>
          <p:cNvPr id="30" name="Image 29"/>
          <p:cNvPicPr>
            <a:picLocks noChangeAspect="1"/>
          </p:cNvPicPr>
          <p:nvPr/>
        </p:nvPicPr>
        <p:blipFill rotWithShape="1">
          <a:blip r:embed="rId8"/>
          <a:srcRect r="38724" b="-4563"/>
          <a:stretch/>
        </p:blipFill>
        <p:spPr>
          <a:xfrm>
            <a:off x="9301261" y="4921729"/>
            <a:ext cx="338139" cy="424145"/>
          </a:xfrm>
          <a:prstGeom prst="rect">
            <a:avLst/>
          </a:prstGeom>
        </p:spPr>
      </p:pic>
      <p:pic>
        <p:nvPicPr>
          <p:cNvPr id="31" name="Image 30"/>
          <p:cNvPicPr>
            <a:picLocks noChangeAspect="1"/>
          </p:cNvPicPr>
          <p:nvPr/>
        </p:nvPicPr>
        <p:blipFill rotWithShape="1">
          <a:blip r:embed="rId8"/>
          <a:srcRect r="38724" b="-4563"/>
          <a:stretch/>
        </p:blipFill>
        <p:spPr>
          <a:xfrm>
            <a:off x="6762630" y="4918664"/>
            <a:ext cx="336783" cy="424145"/>
          </a:xfrm>
          <a:prstGeom prst="rect">
            <a:avLst/>
          </a:prstGeom>
        </p:spPr>
      </p:pic>
      <p:pic>
        <p:nvPicPr>
          <p:cNvPr id="32" name="Image 31"/>
          <p:cNvPicPr>
            <a:picLocks noChangeAspect="1"/>
          </p:cNvPicPr>
          <p:nvPr/>
        </p:nvPicPr>
        <p:blipFill>
          <a:blip r:embed="rId5"/>
          <a:stretch>
            <a:fillRect/>
          </a:stretch>
        </p:blipFill>
        <p:spPr>
          <a:xfrm rot="5400000">
            <a:off x="8328505" y="-1597432"/>
            <a:ext cx="410259" cy="3714503"/>
          </a:xfrm>
          <a:prstGeom prst="rect">
            <a:avLst/>
          </a:prstGeom>
        </p:spPr>
      </p:pic>
      <p:sp>
        <p:nvSpPr>
          <p:cNvPr id="33" name="ZoneTexte 32"/>
          <p:cNvSpPr txBox="1"/>
          <p:nvPr/>
        </p:nvSpPr>
        <p:spPr>
          <a:xfrm>
            <a:off x="8757721" y="216420"/>
            <a:ext cx="2896237" cy="1200329"/>
          </a:xfrm>
          <a:prstGeom prst="rect">
            <a:avLst/>
          </a:prstGeom>
          <a:noFill/>
        </p:spPr>
        <p:txBody>
          <a:bodyPr wrap="square" rtlCol="0">
            <a:spAutoFit/>
          </a:bodyPr>
          <a:lstStyle/>
          <a:p>
            <a:pPr algn="ctr"/>
            <a:r>
              <a:rPr lang="fr-FR" sz="2400" dirty="0">
                <a:solidFill>
                  <a:srgbClr val="002060"/>
                </a:solidFill>
                <a:latin typeface="Franklin Gothic Demi" panose="020B0703020102020204" pitchFamily="34" charset="0"/>
              </a:rPr>
              <a:t>PREMIER ETAGE A PISTON NON COMPENSE</a:t>
            </a:r>
          </a:p>
        </p:txBody>
      </p:sp>
    </p:spTree>
    <p:extLst>
      <p:ext uri="{BB962C8B-B14F-4D97-AF65-F5344CB8AC3E}">
        <p14:creationId xmlns:p14="http://schemas.microsoft.com/office/powerpoint/2010/main" val="9266865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1"/>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5"/>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1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par>
                                <p:cTn id="63" presetID="10"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par>
                                <p:cTn id="66" presetID="10" presetClass="entr" presetSubtype="0" fill="hold"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500"/>
                                        <p:tgtEl>
                                          <p:spTgt spid="28"/>
                                        </p:tgtEl>
                                      </p:cBhvr>
                                    </p:animEffect>
                                  </p:childTnLst>
                                </p:cTn>
                              </p:par>
                              <p:par>
                                <p:cTn id="69" presetID="10" presetClass="entr" presetSubtype="0"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500"/>
                                        <p:tgtEl>
                                          <p:spTgt spid="29"/>
                                        </p:tgtEl>
                                      </p:cBhvr>
                                    </p:animEffect>
                                  </p:childTnLst>
                                </p:cTn>
                              </p:par>
                              <p:par>
                                <p:cTn id="72" presetID="10" presetClass="entr" presetSubtype="0" fill="hold" nodeType="with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500"/>
                                        <p:tgtEl>
                                          <p:spTgt spid="30"/>
                                        </p:tgtEl>
                                      </p:cBhvr>
                                    </p:animEffect>
                                  </p:childTnLst>
                                </p:cTn>
                              </p:par>
                              <p:par>
                                <p:cTn id="75" presetID="10" presetClass="entr" presetSubtype="0"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fade">
                                      <p:cBhvr>
                                        <p:cTn id="77" dur="500"/>
                                        <p:tgtEl>
                                          <p:spTgt spid="31"/>
                                        </p:tgtEl>
                                      </p:cBhvr>
                                    </p:animEffect>
                                  </p:childTnLst>
                                </p:cTn>
                              </p:par>
                              <p:par>
                                <p:cTn id="78" presetID="10" presetClass="entr" presetSubtype="0" fill="hold"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500"/>
                                        <p:tgtEl>
                                          <p:spTgt spid="19"/>
                                        </p:tgtEl>
                                      </p:cBhvr>
                                    </p:animEffect>
                                  </p:childTnLst>
                                </p:cTn>
                              </p:par>
                              <p:par>
                                <p:cTn id="81" presetID="10" presetClass="entr" presetSubtype="0" fill="hold"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500"/>
                                        <p:tgtEl>
                                          <p:spTgt spid="3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fade">
                                      <p:cBhvr>
                                        <p:cTn id="86" dur="500"/>
                                        <p:tgtEl>
                                          <p:spTgt spid="33"/>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6"/>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18"/>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8"/>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29"/>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30"/>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31"/>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19"/>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32"/>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33"/>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24"/>
                                        </p:tgtEl>
                                        <p:attrNameLst>
                                          <p:attrName>style.visibility</p:attrName>
                                        </p:attrNameLst>
                                      </p:cBhvr>
                                      <p:to>
                                        <p:strVal val="visible"/>
                                      </p:to>
                                    </p:set>
                                    <p:animEffect transition="in" filter="fade">
                                      <p:cBhvr>
                                        <p:cTn id="111" dur="500"/>
                                        <p:tgtEl>
                                          <p:spTgt spid="24"/>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25"/>
                                        </p:tgtEl>
                                        <p:attrNameLst>
                                          <p:attrName>style.visibility</p:attrName>
                                        </p:attrNameLst>
                                      </p:cBhvr>
                                      <p:to>
                                        <p:strVal val="visible"/>
                                      </p:to>
                                    </p:set>
                                    <p:animEffect transition="in" filter="fade">
                                      <p:cBhvr>
                                        <p:cTn id="116" dur="500"/>
                                        <p:tgtEl>
                                          <p:spTgt spid="25"/>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26"/>
                                        </p:tgtEl>
                                        <p:attrNameLst>
                                          <p:attrName>style.visibility</p:attrName>
                                        </p:attrNameLst>
                                      </p:cBhvr>
                                      <p:to>
                                        <p:strVal val="visible"/>
                                      </p:to>
                                    </p:set>
                                    <p:animEffect transition="in" filter="fade">
                                      <p:cBhvr>
                                        <p:cTn id="121" dur="500"/>
                                        <p:tgtEl>
                                          <p:spTgt spid="26"/>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27"/>
                                        </p:tgtEl>
                                        <p:attrNameLst>
                                          <p:attrName>style.visibility</p:attrName>
                                        </p:attrNameLst>
                                      </p:cBhvr>
                                      <p:to>
                                        <p:strVal val="visible"/>
                                      </p:to>
                                    </p:set>
                                    <p:animEffect transition="in" filter="fade">
                                      <p:cBhvr>
                                        <p:cTn id="1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20" grpId="0"/>
      <p:bldP spid="21" grpId="0"/>
      <p:bldP spid="22" grpId="0"/>
      <p:bldP spid="23" grpId="0"/>
      <p:bldP spid="24" grpId="0"/>
      <p:bldP spid="25" grpId="0"/>
      <p:bldP spid="26" grpId="0"/>
      <p:bldP spid="27" grpId="0"/>
      <p:bldP spid="33" grpId="0"/>
      <p:bldP spid="33"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Détendeur</a:t>
            </a:r>
          </a:p>
        </p:txBody>
      </p:sp>
      <p:sp>
        <p:nvSpPr>
          <p:cNvPr id="3" name="Espace réservé du contenu 2"/>
          <p:cNvSpPr>
            <a:spLocks noGrp="1"/>
          </p:cNvSpPr>
          <p:nvPr>
            <p:ph idx="1"/>
          </p:nvPr>
        </p:nvSpPr>
        <p:spPr>
          <a:xfrm>
            <a:off x="0" y="1853755"/>
            <a:ext cx="11054854" cy="687967"/>
          </a:xfrm>
        </p:spPr>
        <p:txBody>
          <a:bodyPr>
            <a:normAutofit/>
          </a:bodyPr>
          <a:lstStyle/>
          <a:p>
            <a:r>
              <a:rPr lang="fr-FR" sz="2400" u="sng" dirty="0"/>
              <a:t>Différents types de détendeurs:</a:t>
            </a:r>
            <a:endParaRPr lang="fr-FR" dirty="0"/>
          </a:p>
          <a:p>
            <a:endParaRPr lang="fr-FR" dirty="0"/>
          </a:p>
          <a:p>
            <a:endParaRPr lang="fr-FR" sz="2400" u="sng" dirty="0"/>
          </a:p>
        </p:txBody>
      </p:sp>
      <p:graphicFrame>
        <p:nvGraphicFramePr>
          <p:cNvPr id="6" name="Tableau 5"/>
          <p:cNvGraphicFramePr>
            <a:graphicFrameLocks noGrp="1"/>
          </p:cNvGraphicFramePr>
          <p:nvPr>
            <p:extLst>
              <p:ext uri="{D42A27DB-BD31-4B8C-83A1-F6EECF244321}">
                <p14:modId xmlns:p14="http://schemas.microsoft.com/office/powerpoint/2010/main" val="1443926767"/>
              </p:ext>
            </p:extLst>
          </p:nvPr>
        </p:nvGraphicFramePr>
        <p:xfrm>
          <a:off x="0" y="2541722"/>
          <a:ext cx="12192000" cy="2724288"/>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638958252"/>
                    </a:ext>
                  </a:extLst>
                </a:gridCol>
                <a:gridCol w="4064000">
                  <a:extLst>
                    <a:ext uri="{9D8B030D-6E8A-4147-A177-3AD203B41FA5}">
                      <a16:colId xmlns:a16="http://schemas.microsoft.com/office/drawing/2014/main" val="2715393932"/>
                    </a:ext>
                  </a:extLst>
                </a:gridCol>
                <a:gridCol w="4064000">
                  <a:extLst>
                    <a:ext uri="{9D8B030D-6E8A-4147-A177-3AD203B41FA5}">
                      <a16:colId xmlns:a16="http://schemas.microsoft.com/office/drawing/2014/main" val="2487973619"/>
                    </a:ext>
                  </a:extLst>
                </a:gridCol>
              </a:tblGrid>
              <a:tr h="908096">
                <a:tc>
                  <a:txBody>
                    <a:bodyPr/>
                    <a:lstStyle/>
                    <a:p>
                      <a:pPr algn="ctr"/>
                      <a:r>
                        <a:rPr lang="fr-FR" sz="2400" dirty="0"/>
                        <a:t>Deuxième étage</a:t>
                      </a:r>
                    </a:p>
                  </a:txBody>
                  <a:tcPr>
                    <a:solidFill>
                      <a:schemeClr val="tx1"/>
                    </a:solidFill>
                  </a:tcPr>
                </a:tc>
                <a:tc>
                  <a:txBody>
                    <a:bodyPr/>
                    <a:lstStyle/>
                    <a:p>
                      <a:pPr algn="ctr"/>
                      <a:r>
                        <a:rPr lang="fr-FR" sz="2400" dirty="0"/>
                        <a:t>Avantages</a:t>
                      </a:r>
                    </a:p>
                  </a:txBody>
                  <a:tcPr/>
                </a:tc>
                <a:tc>
                  <a:txBody>
                    <a:bodyPr/>
                    <a:lstStyle/>
                    <a:p>
                      <a:pPr algn="ctr"/>
                      <a:r>
                        <a:rPr lang="fr-FR" sz="2400" dirty="0"/>
                        <a:t>Inconvénients</a:t>
                      </a:r>
                    </a:p>
                  </a:txBody>
                  <a:tcPr/>
                </a:tc>
                <a:extLst>
                  <a:ext uri="{0D108BD9-81ED-4DB2-BD59-A6C34878D82A}">
                    <a16:rowId xmlns:a16="http://schemas.microsoft.com/office/drawing/2014/main" val="1699080583"/>
                  </a:ext>
                </a:extLst>
              </a:tr>
              <a:tr h="908096">
                <a:tc>
                  <a:txBody>
                    <a:bodyPr/>
                    <a:lstStyle/>
                    <a:p>
                      <a:endParaRPr lang="fr-FR" dirty="0"/>
                    </a:p>
                  </a:txBody>
                  <a:tcPr/>
                </a:tc>
                <a:tc>
                  <a:txBody>
                    <a:bodyPr/>
                    <a:lstStyle/>
                    <a:p>
                      <a:endParaRPr lang="fr-FR"/>
                    </a:p>
                  </a:txBody>
                  <a:tcPr/>
                </a:tc>
                <a:tc>
                  <a:txBody>
                    <a:bodyPr/>
                    <a:lstStyle/>
                    <a:p>
                      <a:endParaRPr lang="fr-FR"/>
                    </a:p>
                  </a:txBody>
                  <a:tcPr/>
                </a:tc>
                <a:extLst>
                  <a:ext uri="{0D108BD9-81ED-4DB2-BD59-A6C34878D82A}">
                    <a16:rowId xmlns:a16="http://schemas.microsoft.com/office/drawing/2014/main" val="3042805617"/>
                  </a:ext>
                </a:extLst>
              </a:tr>
              <a:tr h="908096">
                <a:tc>
                  <a:txBody>
                    <a:bodyPr/>
                    <a:lstStyle/>
                    <a:p>
                      <a:endParaRPr lang="fr-FR"/>
                    </a:p>
                  </a:txBody>
                  <a:tcPr/>
                </a:tc>
                <a:tc>
                  <a:txBody>
                    <a:bodyPr/>
                    <a:lstStyle/>
                    <a:p>
                      <a:endParaRPr lang="fr-FR"/>
                    </a:p>
                  </a:txBody>
                  <a:tcPr/>
                </a:tc>
                <a:tc>
                  <a:txBody>
                    <a:bodyPr/>
                    <a:lstStyle/>
                    <a:p>
                      <a:endParaRPr lang="fr-FR" dirty="0"/>
                    </a:p>
                  </a:txBody>
                  <a:tcPr/>
                </a:tc>
                <a:extLst>
                  <a:ext uri="{0D108BD9-81ED-4DB2-BD59-A6C34878D82A}">
                    <a16:rowId xmlns:a16="http://schemas.microsoft.com/office/drawing/2014/main" val="1817658839"/>
                  </a:ext>
                </a:extLst>
              </a:tr>
            </a:tbl>
          </a:graphicData>
        </a:graphic>
      </p:graphicFrame>
      <p:sp>
        <p:nvSpPr>
          <p:cNvPr id="7" name="ZoneTexte 6"/>
          <p:cNvSpPr txBox="1"/>
          <p:nvPr/>
        </p:nvSpPr>
        <p:spPr>
          <a:xfrm>
            <a:off x="0" y="3456122"/>
            <a:ext cx="4045058" cy="461665"/>
          </a:xfrm>
          <a:prstGeom prst="rect">
            <a:avLst/>
          </a:prstGeom>
          <a:noFill/>
        </p:spPr>
        <p:txBody>
          <a:bodyPr wrap="square" rtlCol="0">
            <a:spAutoFit/>
          </a:bodyPr>
          <a:lstStyle/>
          <a:p>
            <a:pPr algn="ctr"/>
            <a:r>
              <a:rPr lang="fr-FR" sz="2400" b="1" dirty="0"/>
              <a:t>Compensé</a:t>
            </a:r>
          </a:p>
        </p:txBody>
      </p:sp>
      <p:sp>
        <p:nvSpPr>
          <p:cNvPr id="8" name="ZoneTexte 7"/>
          <p:cNvSpPr txBox="1"/>
          <p:nvPr/>
        </p:nvSpPr>
        <p:spPr>
          <a:xfrm>
            <a:off x="0" y="4361066"/>
            <a:ext cx="4045058" cy="461665"/>
          </a:xfrm>
          <a:prstGeom prst="rect">
            <a:avLst/>
          </a:prstGeom>
          <a:noFill/>
        </p:spPr>
        <p:txBody>
          <a:bodyPr wrap="square" rtlCol="0">
            <a:spAutoFit/>
          </a:bodyPr>
          <a:lstStyle/>
          <a:p>
            <a:pPr algn="ctr"/>
            <a:r>
              <a:rPr lang="fr-FR" sz="2400" b="1" dirty="0"/>
              <a:t>Non Compensé</a:t>
            </a:r>
          </a:p>
        </p:txBody>
      </p:sp>
      <p:sp>
        <p:nvSpPr>
          <p:cNvPr id="9" name="ZoneTexte 8"/>
          <p:cNvSpPr txBox="1"/>
          <p:nvPr/>
        </p:nvSpPr>
        <p:spPr>
          <a:xfrm>
            <a:off x="4073471" y="3455401"/>
            <a:ext cx="4045058" cy="461665"/>
          </a:xfrm>
          <a:prstGeom prst="rect">
            <a:avLst/>
          </a:prstGeom>
          <a:noFill/>
        </p:spPr>
        <p:txBody>
          <a:bodyPr wrap="square" rtlCol="0">
            <a:spAutoFit/>
          </a:bodyPr>
          <a:lstStyle/>
          <a:p>
            <a:pPr algn="ctr"/>
            <a:r>
              <a:rPr lang="fr-FR" sz="2400" b="1" dirty="0"/>
              <a:t>Effort ventilatoire moindre</a:t>
            </a:r>
          </a:p>
        </p:txBody>
      </p:sp>
      <p:sp>
        <p:nvSpPr>
          <p:cNvPr id="10" name="ZoneTexte 9"/>
          <p:cNvSpPr txBox="1"/>
          <p:nvPr/>
        </p:nvSpPr>
        <p:spPr>
          <a:xfrm>
            <a:off x="8090116" y="4361065"/>
            <a:ext cx="4045058" cy="830997"/>
          </a:xfrm>
          <a:prstGeom prst="rect">
            <a:avLst/>
          </a:prstGeom>
          <a:noFill/>
        </p:spPr>
        <p:txBody>
          <a:bodyPr wrap="square" rtlCol="0">
            <a:spAutoFit/>
          </a:bodyPr>
          <a:lstStyle/>
          <a:p>
            <a:pPr algn="ctr"/>
            <a:r>
              <a:rPr lang="fr-FR" sz="2400" b="1" dirty="0"/>
              <a:t>Effort ventilatoire plus important</a:t>
            </a:r>
          </a:p>
        </p:txBody>
      </p:sp>
      <p:sp>
        <p:nvSpPr>
          <p:cNvPr id="11" name="ZoneTexte 10"/>
          <p:cNvSpPr txBox="1"/>
          <p:nvPr/>
        </p:nvSpPr>
        <p:spPr>
          <a:xfrm>
            <a:off x="8090116" y="3451657"/>
            <a:ext cx="4045058" cy="461665"/>
          </a:xfrm>
          <a:prstGeom prst="rect">
            <a:avLst/>
          </a:prstGeom>
          <a:noFill/>
        </p:spPr>
        <p:txBody>
          <a:bodyPr wrap="square" rtlCol="0">
            <a:spAutoFit/>
          </a:bodyPr>
          <a:lstStyle/>
          <a:p>
            <a:pPr algn="ctr"/>
            <a:r>
              <a:rPr lang="fr-FR" sz="2400" b="1" dirty="0"/>
              <a:t>Prix</a:t>
            </a:r>
          </a:p>
        </p:txBody>
      </p:sp>
      <p:sp>
        <p:nvSpPr>
          <p:cNvPr id="12" name="ZoneTexte 11"/>
          <p:cNvSpPr txBox="1"/>
          <p:nvPr/>
        </p:nvSpPr>
        <p:spPr>
          <a:xfrm>
            <a:off x="4045058" y="4370522"/>
            <a:ext cx="4045058" cy="461665"/>
          </a:xfrm>
          <a:prstGeom prst="rect">
            <a:avLst/>
          </a:prstGeom>
          <a:noFill/>
        </p:spPr>
        <p:txBody>
          <a:bodyPr wrap="square" rtlCol="0">
            <a:spAutoFit/>
          </a:bodyPr>
          <a:lstStyle/>
          <a:p>
            <a:pPr algn="ctr"/>
            <a:r>
              <a:rPr lang="fr-FR" sz="2400" b="1" dirty="0"/>
              <a:t>Prix</a:t>
            </a:r>
          </a:p>
        </p:txBody>
      </p:sp>
    </p:spTree>
    <p:extLst>
      <p:ext uri="{BB962C8B-B14F-4D97-AF65-F5344CB8AC3E}">
        <p14:creationId xmlns:p14="http://schemas.microsoft.com/office/powerpoint/2010/main" val="3976093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3"/>
          <a:srcRect l="3477" t="19285" r="769" b="23820"/>
          <a:stretch/>
        </p:blipFill>
        <p:spPr>
          <a:xfrm rot="20359259">
            <a:off x="4994973" y="2516265"/>
            <a:ext cx="4149028" cy="2175102"/>
          </a:xfrm>
          <a:prstGeom prst="rect">
            <a:avLst/>
          </a:prstGeom>
        </p:spPr>
      </p:pic>
      <p:sp>
        <p:nvSpPr>
          <p:cNvPr id="2" name="Titre 1"/>
          <p:cNvSpPr>
            <a:spLocks noGrp="1"/>
          </p:cNvSpPr>
          <p:nvPr>
            <p:ph type="title"/>
          </p:nvPr>
        </p:nvSpPr>
        <p:spPr/>
        <p:txBody>
          <a:bodyPr/>
          <a:lstStyle/>
          <a:p>
            <a:pPr algn="ctr"/>
            <a:r>
              <a:rPr lang="fr-FR" dirty="0"/>
              <a:t>Détendeur</a:t>
            </a:r>
          </a:p>
        </p:txBody>
      </p:sp>
      <p:pic>
        <p:nvPicPr>
          <p:cNvPr id="5" name="Image 4"/>
          <p:cNvPicPr>
            <a:picLocks noChangeAspect="1"/>
          </p:cNvPicPr>
          <p:nvPr/>
        </p:nvPicPr>
        <p:blipFill>
          <a:blip r:embed="rId4"/>
          <a:stretch>
            <a:fillRect/>
          </a:stretch>
        </p:blipFill>
        <p:spPr>
          <a:xfrm>
            <a:off x="8094001" y="3533703"/>
            <a:ext cx="2927368" cy="2423548"/>
          </a:xfrm>
          <a:prstGeom prst="rect">
            <a:avLst/>
          </a:prstGeom>
        </p:spPr>
      </p:pic>
      <p:sp>
        <p:nvSpPr>
          <p:cNvPr id="3" name="Espace réservé du contenu 2"/>
          <p:cNvSpPr>
            <a:spLocks noGrp="1"/>
          </p:cNvSpPr>
          <p:nvPr>
            <p:ph idx="1"/>
          </p:nvPr>
        </p:nvSpPr>
        <p:spPr>
          <a:xfrm>
            <a:off x="0" y="1853754"/>
            <a:ext cx="11054854" cy="4269459"/>
          </a:xfrm>
        </p:spPr>
        <p:txBody>
          <a:bodyPr>
            <a:normAutofit/>
          </a:bodyPr>
          <a:lstStyle/>
          <a:p>
            <a:r>
              <a:rPr lang="fr-FR" sz="2400" u="sng" dirty="0"/>
              <a:t>Différents types de détendeurs:</a:t>
            </a:r>
          </a:p>
          <a:p>
            <a:endParaRPr lang="fr-FR" sz="2400" u="sng" dirty="0"/>
          </a:p>
          <a:p>
            <a:r>
              <a:rPr lang="fr-FR" sz="2400" dirty="0"/>
              <a:t>Autres critères de choix</a:t>
            </a:r>
          </a:p>
          <a:p>
            <a:pPr marL="0" indent="0">
              <a:buNone/>
            </a:pPr>
            <a:r>
              <a:rPr lang="fr-FR" sz="2400" dirty="0"/>
              <a:t>	- Din ou Etrier </a:t>
            </a:r>
          </a:p>
          <a:p>
            <a:pPr marL="0" indent="0">
              <a:buNone/>
            </a:pPr>
            <a:r>
              <a:rPr lang="fr-FR" sz="2400" dirty="0"/>
              <a:t>	- Poids</a:t>
            </a:r>
          </a:p>
          <a:p>
            <a:pPr marL="0" indent="0">
              <a:buNone/>
            </a:pPr>
            <a:r>
              <a:rPr lang="fr-FR" sz="2400" dirty="0"/>
              <a:t>	- Nombre de sortie HP et MP </a:t>
            </a:r>
          </a:p>
          <a:p>
            <a:pPr marL="0" indent="0">
              <a:buNone/>
            </a:pPr>
            <a:r>
              <a:rPr lang="fr-FR" sz="2400" dirty="0"/>
              <a:t> 	- Prix</a:t>
            </a:r>
            <a:endParaRPr lang="fr-FR" sz="2200" dirty="0"/>
          </a:p>
          <a:p>
            <a:endParaRPr lang="fr-FR" sz="2400" u="sng" dirty="0"/>
          </a:p>
          <a:p>
            <a:endParaRPr lang="fr-FR" dirty="0"/>
          </a:p>
          <a:p>
            <a:endParaRPr lang="fr-FR" dirty="0"/>
          </a:p>
          <a:p>
            <a:endParaRPr lang="fr-FR" sz="2400" u="sng" dirty="0"/>
          </a:p>
        </p:txBody>
      </p:sp>
    </p:spTree>
    <p:extLst>
      <p:ext uri="{BB962C8B-B14F-4D97-AF65-F5344CB8AC3E}">
        <p14:creationId xmlns:p14="http://schemas.microsoft.com/office/powerpoint/2010/main" val="9360137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451579" y="804519"/>
            <a:ext cx="9603275" cy="1049235"/>
          </a:xfrm>
        </p:spPr>
        <p:txBody>
          <a:bodyPr/>
          <a:lstStyle/>
          <a:p>
            <a:pPr algn="ctr"/>
            <a:r>
              <a:rPr lang="fr-FR" dirty="0"/>
              <a:t>La compressibilité de l’air</a:t>
            </a:r>
          </a:p>
        </p:txBody>
      </p:sp>
      <p:sp>
        <p:nvSpPr>
          <p:cNvPr id="7" name="Espace réservé du contenu 6"/>
          <p:cNvSpPr>
            <a:spLocks noGrp="1"/>
          </p:cNvSpPr>
          <p:nvPr>
            <p:ph idx="1"/>
          </p:nvPr>
        </p:nvSpPr>
        <p:spPr>
          <a:xfrm>
            <a:off x="0" y="1853754"/>
            <a:ext cx="4284134" cy="4269460"/>
          </a:xfrm>
        </p:spPr>
        <p:txBody>
          <a:bodyPr/>
          <a:lstStyle/>
          <a:p>
            <a:r>
              <a:rPr lang="fr-FR" sz="2400" u="sng" dirty="0"/>
              <a:t>La compressibilité - pression, volume et quantité de molécules:</a:t>
            </a:r>
          </a:p>
          <a:p>
            <a:r>
              <a:rPr lang="fr-FR" sz="2400" dirty="0"/>
              <a:t>Rappel : </a:t>
            </a:r>
          </a:p>
          <a:p>
            <a:pPr marL="0" indent="0">
              <a:buNone/>
            </a:pPr>
            <a:r>
              <a:rPr lang="fr-FR" sz="2400" dirty="0"/>
              <a:t>AIR : 20 % O2  +  80 % N2</a:t>
            </a:r>
            <a:br>
              <a:rPr lang="fr-FR" sz="2400" dirty="0"/>
            </a:br>
            <a:endParaRPr lang="fr-FR" sz="2400" dirty="0"/>
          </a:p>
          <a:p>
            <a:endParaRPr lang="fr-FR" dirty="0"/>
          </a:p>
        </p:txBody>
      </p:sp>
      <p:pic>
        <p:nvPicPr>
          <p:cNvPr id="4" name="Image 3"/>
          <p:cNvPicPr>
            <a:picLocks noChangeAspect="1"/>
          </p:cNvPicPr>
          <p:nvPr/>
        </p:nvPicPr>
        <p:blipFill>
          <a:blip r:embed="rId2"/>
          <a:stretch>
            <a:fillRect/>
          </a:stretch>
        </p:blipFill>
        <p:spPr>
          <a:xfrm>
            <a:off x="4284134" y="1853754"/>
            <a:ext cx="7907866" cy="5004246"/>
          </a:xfrm>
          <a:prstGeom prst="rect">
            <a:avLst/>
          </a:prstGeom>
        </p:spPr>
      </p:pic>
    </p:spTree>
    <p:extLst>
      <p:ext uri="{BB962C8B-B14F-4D97-AF65-F5344CB8AC3E}">
        <p14:creationId xmlns:p14="http://schemas.microsoft.com/office/powerpoint/2010/main" val="3121645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fade">
                                      <p:cBhvr>
                                        <p:cTn id="10" dur="500"/>
                                        <p:tgtEl>
                                          <p:spTgt spid="7">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détendeurs</a:t>
            </a:r>
          </a:p>
        </p:txBody>
      </p:sp>
      <p:sp>
        <p:nvSpPr>
          <p:cNvPr id="3" name="Espace réservé du contenu 2"/>
          <p:cNvSpPr>
            <a:spLocks noGrp="1"/>
          </p:cNvSpPr>
          <p:nvPr>
            <p:ph idx="1"/>
          </p:nvPr>
        </p:nvSpPr>
        <p:spPr>
          <a:xfrm>
            <a:off x="0" y="1853754"/>
            <a:ext cx="12191999" cy="4285789"/>
          </a:xfrm>
        </p:spPr>
        <p:txBody>
          <a:bodyPr>
            <a:normAutofit/>
          </a:bodyPr>
          <a:lstStyle/>
          <a:p>
            <a:r>
              <a:rPr lang="fr-FR" sz="2400" u="sng" dirty="0"/>
              <a:t>Entretien:</a:t>
            </a:r>
          </a:p>
          <a:p>
            <a:endParaRPr lang="fr-FR" sz="2400" u="sng" dirty="0"/>
          </a:p>
          <a:p>
            <a:pPr marL="0" indent="0">
              <a:buNone/>
            </a:pPr>
            <a:r>
              <a:rPr lang="fr-FR" sz="2400" dirty="0"/>
              <a:t>	- Rincer à l’eau clair, ne pas inonder le premier étage</a:t>
            </a:r>
          </a:p>
          <a:p>
            <a:pPr marL="0" indent="0">
              <a:buNone/>
            </a:pPr>
            <a:r>
              <a:rPr lang="fr-FR" sz="2400" dirty="0"/>
              <a:t>	- Stocker dans un endroit frais sec</a:t>
            </a:r>
          </a:p>
          <a:p>
            <a:pPr marL="0" indent="0">
              <a:buNone/>
            </a:pPr>
            <a:r>
              <a:rPr lang="fr-FR" sz="2400" dirty="0"/>
              <a:t>	- faire réviser son détendeur régulièrement</a:t>
            </a:r>
          </a:p>
          <a:p>
            <a:endParaRPr lang="fr-FR" sz="2400" dirty="0"/>
          </a:p>
        </p:txBody>
      </p:sp>
    </p:spTree>
    <p:extLst>
      <p:ext uri="{BB962C8B-B14F-4D97-AF65-F5344CB8AC3E}">
        <p14:creationId xmlns:p14="http://schemas.microsoft.com/office/powerpoint/2010/main" val="4485260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451579" y="804519"/>
            <a:ext cx="9603275" cy="1049235"/>
          </a:xfrm>
        </p:spPr>
        <p:txBody>
          <a:bodyPr/>
          <a:lstStyle/>
          <a:p>
            <a:pPr algn="ctr"/>
            <a:r>
              <a:rPr lang="fr-FR" dirty="0"/>
              <a:t>La compressibilité de l’air</a:t>
            </a:r>
          </a:p>
        </p:txBody>
      </p:sp>
      <p:sp>
        <p:nvSpPr>
          <p:cNvPr id="7" name="Espace réservé du contenu 6"/>
          <p:cNvSpPr>
            <a:spLocks noGrp="1"/>
          </p:cNvSpPr>
          <p:nvPr>
            <p:ph idx="1"/>
          </p:nvPr>
        </p:nvSpPr>
        <p:spPr>
          <a:xfrm>
            <a:off x="0" y="1853754"/>
            <a:ext cx="4604657" cy="4269460"/>
          </a:xfrm>
        </p:spPr>
        <p:txBody>
          <a:bodyPr/>
          <a:lstStyle/>
          <a:p>
            <a:r>
              <a:rPr lang="fr-FR" sz="2400" u="sng" dirty="0"/>
              <a:t>La compressibilité - pression, volume et quantité de molécules:</a:t>
            </a:r>
          </a:p>
          <a:p>
            <a:r>
              <a:rPr lang="fr-FR" sz="2400" dirty="0"/>
              <a:t>Pourquoi l’air se comprime il?</a:t>
            </a:r>
          </a:p>
          <a:p>
            <a:endParaRPr lang="fr-FR" sz="2400" dirty="0"/>
          </a:p>
          <a:p>
            <a:r>
              <a:rPr lang="fr-FR" sz="2400" dirty="0"/>
              <a:t>Votre bouteille de plongée de 12 litres, contient 12 x 200 litres d’air c’est-à-dire 2400 litres d’air</a:t>
            </a:r>
          </a:p>
          <a:p>
            <a:pPr marL="0" indent="0">
              <a:buNone/>
            </a:pPr>
            <a:endParaRPr lang="fr-FR" sz="2400" dirty="0"/>
          </a:p>
          <a:p>
            <a:endParaRPr lang="fr-FR" dirty="0"/>
          </a:p>
        </p:txBody>
      </p:sp>
      <p:pic>
        <p:nvPicPr>
          <p:cNvPr id="3" name="Image 2"/>
          <p:cNvPicPr>
            <a:picLocks noChangeAspect="1"/>
          </p:cNvPicPr>
          <p:nvPr/>
        </p:nvPicPr>
        <p:blipFill rotWithShape="1">
          <a:blip r:embed="rId3"/>
          <a:srcRect r="27475"/>
          <a:stretch/>
        </p:blipFill>
        <p:spPr>
          <a:xfrm>
            <a:off x="4604657" y="1853754"/>
            <a:ext cx="5502729" cy="5004245"/>
          </a:xfrm>
          <a:prstGeom prst="rect">
            <a:avLst/>
          </a:prstGeom>
        </p:spPr>
      </p:pic>
      <p:sp>
        <p:nvSpPr>
          <p:cNvPr id="8" name="Rectangle 7"/>
          <p:cNvSpPr/>
          <p:nvPr/>
        </p:nvSpPr>
        <p:spPr>
          <a:xfrm>
            <a:off x="10070626" y="1862238"/>
            <a:ext cx="163286" cy="500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p:cNvPicPr>
            <a:picLocks noChangeAspect="1"/>
          </p:cNvPicPr>
          <p:nvPr/>
        </p:nvPicPr>
        <p:blipFill>
          <a:blip r:embed="rId3"/>
          <a:stretch>
            <a:fillRect/>
          </a:stretch>
        </p:blipFill>
        <p:spPr>
          <a:xfrm>
            <a:off x="4604657" y="1845515"/>
            <a:ext cx="7587343" cy="5020723"/>
          </a:xfrm>
          <a:prstGeom prst="rect">
            <a:avLst/>
          </a:prstGeom>
        </p:spPr>
      </p:pic>
    </p:spTree>
    <p:extLst>
      <p:ext uri="{BB962C8B-B14F-4D97-AF65-F5344CB8AC3E}">
        <p14:creationId xmlns:p14="http://schemas.microsoft.com/office/powerpoint/2010/main" val="27472933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1451579" y="804519"/>
            <a:ext cx="9603275" cy="1049235"/>
          </a:xfrm>
        </p:spPr>
        <p:txBody>
          <a:bodyPr/>
          <a:lstStyle/>
          <a:p>
            <a:pPr algn="ctr"/>
            <a:r>
              <a:rPr lang="fr-FR" dirty="0"/>
              <a:t>La compressibilité de l’air</a:t>
            </a:r>
          </a:p>
        </p:txBody>
      </p:sp>
      <p:sp>
        <p:nvSpPr>
          <p:cNvPr id="7" name="Espace réservé du contenu 6"/>
          <p:cNvSpPr>
            <a:spLocks noGrp="1"/>
          </p:cNvSpPr>
          <p:nvPr>
            <p:ph idx="1"/>
          </p:nvPr>
        </p:nvSpPr>
        <p:spPr>
          <a:xfrm>
            <a:off x="0" y="1789586"/>
            <a:ext cx="5903495" cy="4563088"/>
          </a:xfrm>
        </p:spPr>
        <p:txBody>
          <a:bodyPr>
            <a:normAutofit/>
          </a:bodyPr>
          <a:lstStyle/>
          <a:p>
            <a:r>
              <a:rPr lang="fr-FR" sz="2400" u="sng" dirty="0"/>
              <a:t>La compressibilité - pression, volume et quantité de molécules:</a:t>
            </a:r>
          </a:p>
          <a:p>
            <a:r>
              <a:rPr lang="fr-FR" sz="2400" dirty="0"/>
              <a:t>L’air se comprime, mais dans quelle mesure?</a:t>
            </a:r>
          </a:p>
          <a:p>
            <a:pPr marL="0" indent="0">
              <a:buNone/>
            </a:pPr>
            <a:r>
              <a:rPr lang="fr-FR" sz="2400" dirty="0"/>
              <a:t>-   P x V = Constante</a:t>
            </a:r>
          </a:p>
          <a:p>
            <a:pPr>
              <a:buFontTx/>
              <a:buChar char="-"/>
            </a:pPr>
            <a:r>
              <a:rPr lang="fr-FR" sz="2400" dirty="0"/>
              <a:t>Donc   V = Constante / P</a:t>
            </a:r>
          </a:p>
          <a:p>
            <a:pPr>
              <a:buFontTx/>
              <a:buChar char="-"/>
            </a:pPr>
            <a:endParaRPr lang="fr-FR" sz="2400" dirty="0"/>
          </a:p>
          <a:p>
            <a:pPr>
              <a:buFontTx/>
              <a:buChar char="-"/>
            </a:pPr>
            <a:r>
              <a:rPr lang="fr-FR" sz="2400" dirty="0"/>
              <a:t>P</a:t>
            </a:r>
            <a:r>
              <a:rPr lang="fr-FR" sz="1600" dirty="0"/>
              <a:t>1 x </a:t>
            </a:r>
            <a:r>
              <a:rPr lang="fr-FR" sz="2400" dirty="0"/>
              <a:t>V</a:t>
            </a:r>
            <a:r>
              <a:rPr lang="fr-FR" sz="1600" dirty="0"/>
              <a:t>1 = </a:t>
            </a:r>
            <a:r>
              <a:rPr lang="fr-FR" sz="2400" dirty="0"/>
              <a:t>P</a:t>
            </a:r>
            <a:r>
              <a:rPr lang="fr-FR" sz="1600" dirty="0"/>
              <a:t>2 x </a:t>
            </a:r>
            <a:r>
              <a:rPr lang="fr-FR" sz="2400" dirty="0"/>
              <a:t>V</a:t>
            </a:r>
            <a:r>
              <a:rPr lang="fr-FR" sz="1600" dirty="0"/>
              <a:t>2 = </a:t>
            </a:r>
            <a:r>
              <a:rPr lang="fr-FR" sz="2400" dirty="0"/>
              <a:t>P</a:t>
            </a:r>
            <a:r>
              <a:rPr lang="fr-FR" sz="1600" dirty="0"/>
              <a:t>3 x </a:t>
            </a:r>
            <a:r>
              <a:rPr lang="fr-FR" sz="2400" dirty="0"/>
              <a:t>V</a:t>
            </a:r>
            <a:r>
              <a:rPr lang="fr-FR" sz="1600" dirty="0"/>
              <a:t>3</a:t>
            </a:r>
          </a:p>
          <a:p>
            <a:pPr marL="0" indent="0">
              <a:buNone/>
            </a:pPr>
            <a:endParaRPr lang="fr-FR" sz="2400" dirty="0"/>
          </a:p>
        </p:txBody>
      </p:sp>
      <p:pic>
        <p:nvPicPr>
          <p:cNvPr id="4" name="Image 3"/>
          <p:cNvPicPr>
            <a:picLocks noChangeAspect="1"/>
          </p:cNvPicPr>
          <p:nvPr/>
        </p:nvPicPr>
        <p:blipFill>
          <a:blip r:embed="rId3"/>
          <a:stretch>
            <a:fillRect/>
          </a:stretch>
        </p:blipFill>
        <p:spPr>
          <a:xfrm>
            <a:off x="5903495" y="1853754"/>
            <a:ext cx="6288505" cy="5004246"/>
          </a:xfrm>
          <a:prstGeom prst="rect">
            <a:avLst/>
          </a:prstGeom>
        </p:spPr>
      </p:pic>
      <p:sp>
        <p:nvSpPr>
          <p:cNvPr id="2" name="ZoneTexte 1">
            <a:extLst>
              <a:ext uri="{FF2B5EF4-FFF2-40B4-BE49-F238E27FC236}">
                <a16:creationId xmlns:a16="http://schemas.microsoft.com/office/drawing/2014/main" id="{1098D66A-8B6D-4D95-8160-3F69EA19BE5C}"/>
              </a:ext>
            </a:extLst>
          </p:cNvPr>
          <p:cNvSpPr txBox="1"/>
          <p:nvPr/>
        </p:nvSpPr>
        <p:spPr>
          <a:xfrm>
            <a:off x="2733207" y="3429000"/>
            <a:ext cx="3362793" cy="430887"/>
          </a:xfrm>
          <a:prstGeom prst="rect">
            <a:avLst/>
          </a:prstGeom>
          <a:noFill/>
        </p:spPr>
        <p:txBody>
          <a:bodyPr wrap="square" rtlCol="0">
            <a:spAutoFit/>
          </a:bodyPr>
          <a:lstStyle/>
          <a:p>
            <a:r>
              <a:rPr lang="fr-FR" sz="2200" b="1" dirty="0">
                <a:solidFill>
                  <a:srgbClr val="FF0000"/>
                </a:solidFill>
              </a:rPr>
              <a:t>C’est la loi de mariotte</a:t>
            </a:r>
          </a:p>
        </p:txBody>
      </p:sp>
    </p:spTree>
    <p:extLst>
      <p:ext uri="{BB962C8B-B14F-4D97-AF65-F5344CB8AC3E}">
        <p14:creationId xmlns:p14="http://schemas.microsoft.com/office/powerpoint/2010/main" val="24602625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Galerie">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3861</TotalTime>
  <Words>4016</Words>
  <Application>Microsoft Office PowerPoint</Application>
  <PresentationFormat>Grand écran</PresentationFormat>
  <Paragraphs>645</Paragraphs>
  <Slides>70</Slides>
  <Notes>30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70</vt:i4>
      </vt:variant>
    </vt:vector>
  </HeadingPairs>
  <TitlesOfParts>
    <vt:vector size="75" baseType="lpstr">
      <vt:lpstr>Arial</vt:lpstr>
      <vt:lpstr>Calibri</vt:lpstr>
      <vt:lpstr>Franklin Gothic Demi</vt:lpstr>
      <vt:lpstr>Gill Sans MT</vt:lpstr>
      <vt:lpstr>Galerie</vt:lpstr>
      <vt:lpstr>Théorie niveau II</vt:lpstr>
      <vt:lpstr>Présentation PowerPoint</vt:lpstr>
      <vt:lpstr>PLan</vt:lpstr>
      <vt:lpstr>REGLEMENTATION</vt:lpstr>
      <vt:lpstr>Physique appliquée a la plongée</vt:lpstr>
      <vt:lpstr>La compressibilité de l’air</vt:lpstr>
      <vt:lpstr>La compressibilité de l’air</vt:lpstr>
      <vt:lpstr>La compressibilité de l’air</vt:lpstr>
      <vt:lpstr>La compressibilité de l’air</vt:lpstr>
      <vt:lpstr>La compressibilité de l’air</vt:lpstr>
      <vt:lpstr>La compressibilité de l’air</vt:lpstr>
      <vt:lpstr>La compressibilité de l’air</vt:lpstr>
      <vt:lpstr>La compressibilité de l’air</vt:lpstr>
      <vt:lpstr>La compressibilité de l’air</vt:lpstr>
      <vt:lpstr>La poussée d’archimede</vt:lpstr>
      <vt:lpstr>Présentation PowerPoint</vt:lpstr>
      <vt:lpstr>La dissolution des gaz</vt:lpstr>
      <vt:lpstr>La dissolution des gaz</vt:lpstr>
      <vt:lpstr>La dissolution des gaz</vt:lpstr>
      <vt:lpstr>La dissolution des gaz</vt:lpstr>
      <vt:lpstr>La dissolution des gaz</vt:lpstr>
      <vt:lpstr>Les Barotraumatismes</vt:lpstr>
      <vt:lpstr>La sphère ORL </vt:lpstr>
      <vt:lpstr>La sphère ORL</vt:lpstr>
      <vt:lpstr>La sphère orl</vt:lpstr>
      <vt:lpstr>La sphère ORL</vt:lpstr>
      <vt:lpstr>La sphère ORL</vt:lpstr>
      <vt:lpstr>La surpression pulmonaire</vt:lpstr>
      <vt:lpstr>La surpression pulmonaire</vt:lpstr>
      <vt:lpstr>La surpression pulmonaire</vt:lpstr>
      <vt:lpstr>La surpression pulmonaire</vt:lpstr>
      <vt:lpstr>Les Accidents Biochimiques</vt:lpstr>
      <vt:lpstr>La narcose</vt:lpstr>
      <vt:lpstr>La narcose</vt:lpstr>
      <vt:lpstr>La narcose</vt:lpstr>
      <vt:lpstr>La narcose</vt:lpstr>
      <vt:lpstr>La narcose</vt:lpstr>
      <vt:lpstr>L’essoufflement</vt:lpstr>
      <vt:lpstr>L’essoufflement</vt:lpstr>
      <vt:lpstr>Présentation PowerPoint</vt:lpstr>
      <vt:lpstr>L’essoufflement</vt:lpstr>
      <vt:lpstr>L’essoufflement</vt:lpstr>
      <vt:lpstr>L’essoufflement</vt:lpstr>
      <vt:lpstr>L’essoufflement</vt:lpstr>
      <vt:lpstr>L’essoufflement</vt:lpstr>
      <vt:lpstr>L’hyperoxie</vt:lpstr>
      <vt:lpstr>Les autres accidents</vt:lpstr>
      <vt:lpstr>Le froid</vt:lpstr>
      <vt:lpstr>Le froid</vt:lpstr>
      <vt:lpstr>Le froid</vt:lpstr>
      <vt:lpstr>L’accident de désaturation - ADD</vt:lpstr>
      <vt:lpstr>L’accident de de désaturation - add</vt:lpstr>
      <vt:lpstr>L’accident de desaturation – l’add</vt:lpstr>
      <vt:lpstr>L’accident de désaturation - add</vt:lpstr>
      <vt:lpstr>L’accident de désaturation - add</vt:lpstr>
      <vt:lpstr>Moyens de calcul de sa dEcompression</vt:lpstr>
      <vt:lpstr>Ordinateur</vt:lpstr>
      <vt:lpstr>Ordinateur Rôles et fonctionnements</vt:lpstr>
      <vt:lpstr>Ordinateur Rôles et fonctionnements</vt:lpstr>
      <vt:lpstr>ORDINATEUR</vt:lpstr>
      <vt:lpstr>Ordinateur Informations supplémentaires et autres critères de choix</vt:lpstr>
      <vt:lpstr>Les tables MN 90</vt:lpstr>
      <vt:lpstr>Les tables MN 90 </vt:lpstr>
      <vt:lpstr>Les tables MN 90</vt:lpstr>
      <vt:lpstr>Détendeur</vt:lpstr>
      <vt:lpstr>détendeur</vt:lpstr>
      <vt:lpstr>détendeur</vt:lpstr>
      <vt:lpstr>Détendeur</vt:lpstr>
      <vt:lpstr>Détendeur</vt:lpstr>
      <vt:lpstr>détendeurs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Théorie niveau II</dc:title>
  <dc:creator>Tom Roux</dc:creator>
  <cp:lastModifiedBy>Tom Roux</cp:lastModifiedBy>
  <cp:revision>267</cp:revision>
  <dcterms:created xsi:type="dcterms:W3CDTF">2017-06-27T17:08:53Z</dcterms:created>
  <dcterms:modified xsi:type="dcterms:W3CDTF">2019-10-01T08:07:03Z</dcterms:modified>
</cp:coreProperties>
</file>